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19"/>
  </p:notesMasterIdLst>
  <p:sldIdLst>
    <p:sldId id="256" r:id="rId3"/>
    <p:sldId id="257" r:id="rId4"/>
    <p:sldId id="258" r:id="rId5"/>
    <p:sldId id="259" r:id="rId6"/>
    <p:sldId id="260" r:id="rId7"/>
    <p:sldId id="261" r:id="rId8"/>
    <p:sldId id="272" r:id="rId9"/>
    <p:sldId id="262" r:id="rId10"/>
    <p:sldId id="263" r:id="rId11"/>
    <p:sldId id="264" r:id="rId12"/>
    <p:sldId id="275" r:id="rId13"/>
    <p:sldId id="267" r:id="rId14"/>
    <p:sldId id="269" r:id="rId15"/>
    <p:sldId id="276" r:id="rId16"/>
    <p:sldId id="273" r:id="rId17"/>
    <p:sldId id="265"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15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09" d="100"/>
          <a:sy n="109" d="100"/>
        </p:scale>
        <p:origin x="167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D9BB77-DF0A-5D4A-BDBF-FECFF0DE94ED}" type="datetimeFigureOut">
              <a:rPr lang="en-US" smtClean="0"/>
              <a:t>11/17/2021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E891FD-68EE-BF45-8000-24A45BF6E0D4}" type="slidenum">
              <a:rPr lang="en-US" smtClean="0"/>
              <a:t>‹#›</a:t>
            </a:fld>
            <a:endParaRPr lang="en-US" dirty="0"/>
          </a:p>
        </p:txBody>
      </p:sp>
    </p:spTree>
    <p:extLst>
      <p:ext uri="{BB962C8B-B14F-4D97-AF65-F5344CB8AC3E}">
        <p14:creationId xmlns:p14="http://schemas.microsoft.com/office/powerpoint/2010/main" val="31860601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891FD-68EE-BF45-8000-24A45BF6E0D4}" type="slidenum">
              <a:rPr lang="en-US" smtClean="0"/>
              <a:t>3</a:t>
            </a:fld>
            <a:endParaRPr lang="en-US" dirty="0"/>
          </a:p>
        </p:txBody>
      </p:sp>
    </p:spTree>
    <p:extLst>
      <p:ext uri="{BB962C8B-B14F-4D97-AF65-F5344CB8AC3E}">
        <p14:creationId xmlns:p14="http://schemas.microsoft.com/office/powerpoint/2010/main" val="1261595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links out to websites for Petchey and Tagtiv8</a:t>
            </a:r>
          </a:p>
        </p:txBody>
      </p:sp>
      <p:sp>
        <p:nvSpPr>
          <p:cNvPr id="4" name="Slide Number Placeholder 3"/>
          <p:cNvSpPr>
            <a:spLocks noGrp="1"/>
          </p:cNvSpPr>
          <p:nvPr>
            <p:ph type="sldNum" sz="quarter" idx="5"/>
          </p:nvPr>
        </p:nvSpPr>
        <p:spPr/>
        <p:txBody>
          <a:bodyPr/>
          <a:lstStyle/>
          <a:p>
            <a:fld id="{28E891FD-68EE-BF45-8000-24A45BF6E0D4}" type="slidenum">
              <a:rPr lang="en-US" smtClean="0"/>
              <a:t>4</a:t>
            </a:fld>
            <a:endParaRPr lang="en-US" dirty="0"/>
          </a:p>
        </p:txBody>
      </p:sp>
    </p:spTree>
    <p:extLst>
      <p:ext uri="{BB962C8B-B14F-4D97-AF65-F5344CB8AC3E}">
        <p14:creationId xmlns:p14="http://schemas.microsoft.com/office/powerpoint/2010/main" val="4094431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‘And we’re not at 7 weeks yet, we have one more event to come…’</a:t>
            </a:r>
          </a:p>
        </p:txBody>
      </p:sp>
      <p:sp>
        <p:nvSpPr>
          <p:cNvPr id="4" name="Slide Number Placeholder 3"/>
          <p:cNvSpPr>
            <a:spLocks noGrp="1"/>
          </p:cNvSpPr>
          <p:nvPr>
            <p:ph type="sldNum" sz="quarter" idx="5"/>
          </p:nvPr>
        </p:nvSpPr>
        <p:spPr/>
        <p:txBody>
          <a:bodyPr/>
          <a:lstStyle/>
          <a:p>
            <a:fld id="{28E891FD-68EE-BF45-8000-24A45BF6E0D4}" type="slidenum">
              <a:rPr lang="en-US" smtClean="0"/>
              <a:t>6</a:t>
            </a:fld>
            <a:endParaRPr lang="en-US" dirty="0"/>
          </a:p>
        </p:txBody>
      </p:sp>
    </p:spTree>
    <p:extLst>
      <p:ext uri="{BB962C8B-B14F-4D97-AF65-F5344CB8AC3E}">
        <p14:creationId xmlns:p14="http://schemas.microsoft.com/office/powerpoint/2010/main" val="831851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the PTSA bullet point out and box it out at the bottom of the slide titled ‘What we PTSA can do to help:’</a:t>
            </a:r>
          </a:p>
        </p:txBody>
      </p:sp>
      <p:sp>
        <p:nvSpPr>
          <p:cNvPr id="4" name="Slide Number Placeholder 3"/>
          <p:cNvSpPr>
            <a:spLocks noGrp="1"/>
          </p:cNvSpPr>
          <p:nvPr>
            <p:ph type="sldNum" sz="quarter" idx="5"/>
          </p:nvPr>
        </p:nvSpPr>
        <p:spPr/>
        <p:txBody>
          <a:bodyPr/>
          <a:lstStyle/>
          <a:p>
            <a:fld id="{28E891FD-68EE-BF45-8000-24A45BF6E0D4}" type="slidenum">
              <a:rPr lang="en-US" smtClean="0"/>
              <a:t>10</a:t>
            </a:fld>
            <a:endParaRPr lang="en-US" dirty="0"/>
          </a:p>
        </p:txBody>
      </p:sp>
    </p:spTree>
    <p:extLst>
      <p:ext uri="{BB962C8B-B14F-4D97-AF65-F5344CB8AC3E}">
        <p14:creationId xmlns:p14="http://schemas.microsoft.com/office/powerpoint/2010/main" val="2445576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the PTSA bullet point out and box it out at the bottom of the slide titled ‘What we PTSA can do to help:’</a:t>
            </a:r>
          </a:p>
        </p:txBody>
      </p:sp>
      <p:sp>
        <p:nvSpPr>
          <p:cNvPr id="4" name="Slide Number Placeholder 3"/>
          <p:cNvSpPr>
            <a:spLocks noGrp="1"/>
          </p:cNvSpPr>
          <p:nvPr>
            <p:ph type="sldNum" sz="quarter" idx="5"/>
          </p:nvPr>
        </p:nvSpPr>
        <p:spPr/>
        <p:txBody>
          <a:bodyPr/>
          <a:lstStyle/>
          <a:p>
            <a:fld id="{28E891FD-68EE-BF45-8000-24A45BF6E0D4}" type="slidenum">
              <a:rPr lang="en-US" smtClean="0"/>
              <a:t>11</a:t>
            </a:fld>
            <a:endParaRPr lang="en-US" dirty="0"/>
          </a:p>
        </p:txBody>
      </p:sp>
    </p:spTree>
    <p:extLst>
      <p:ext uri="{BB962C8B-B14F-4D97-AF65-F5344CB8AC3E}">
        <p14:creationId xmlns:p14="http://schemas.microsoft.com/office/powerpoint/2010/main" val="957304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Wording to be blue to match other slides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353992-7C19-4030-B78A-30C764DF8D3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4710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29CD1FEC-2663-944E-92B9-EFB54C1140B9}" type="datetimeFigureOut">
              <a:rPr lang="en-US" smtClean="0"/>
              <a:t>11/17/2021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7EBA39-2F4F-8241-9511-880E56C18B13}" type="slidenum">
              <a:rPr lang="en-US" smtClean="0"/>
              <a:t>‹#›</a:t>
            </a:fld>
            <a:endParaRPr lang="en-US" dirty="0"/>
          </a:p>
        </p:txBody>
      </p:sp>
    </p:spTree>
    <p:extLst>
      <p:ext uri="{BB962C8B-B14F-4D97-AF65-F5344CB8AC3E}">
        <p14:creationId xmlns:p14="http://schemas.microsoft.com/office/powerpoint/2010/main" val="1610514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9CD1FEC-2663-944E-92B9-EFB54C1140B9}" type="datetimeFigureOut">
              <a:rPr lang="en-US" smtClean="0"/>
              <a:t>11/17/2021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7EBA39-2F4F-8241-9511-880E56C18B13}" type="slidenum">
              <a:rPr lang="en-US" smtClean="0"/>
              <a:t>‹#›</a:t>
            </a:fld>
            <a:endParaRPr lang="en-US" dirty="0"/>
          </a:p>
        </p:txBody>
      </p:sp>
    </p:spTree>
    <p:extLst>
      <p:ext uri="{BB962C8B-B14F-4D97-AF65-F5344CB8AC3E}">
        <p14:creationId xmlns:p14="http://schemas.microsoft.com/office/powerpoint/2010/main" val="3100014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9CD1FEC-2663-944E-92B9-EFB54C1140B9}" type="datetimeFigureOut">
              <a:rPr lang="en-US" smtClean="0"/>
              <a:t>11/17/2021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7EBA39-2F4F-8241-9511-880E56C18B13}" type="slidenum">
              <a:rPr lang="en-US" smtClean="0"/>
              <a:t>‹#›</a:t>
            </a:fld>
            <a:endParaRPr lang="en-US" dirty="0"/>
          </a:p>
        </p:txBody>
      </p:sp>
    </p:spTree>
    <p:extLst>
      <p:ext uri="{BB962C8B-B14F-4D97-AF65-F5344CB8AC3E}">
        <p14:creationId xmlns:p14="http://schemas.microsoft.com/office/powerpoint/2010/main" val="2299516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3791498"/>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776916"/>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199408"/>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979984"/>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9CD1FEC-2663-944E-92B9-EFB54C1140B9}" type="datetimeFigureOut">
              <a:rPr lang="en-US" smtClean="0"/>
              <a:t>11/17/2021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7EBA39-2F4F-8241-9511-880E56C18B13}" type="slidenum">
              <a:rPr lang="en-US" smtClean="0"/>
              <a:t>‹#›</a:t>
            </a:fld>
            <a:endParaRPr lang="en-US" dirty="0"/>
          </a:p>
        </p:txBody>
      </p:sp>
    </p:spTree>
    <p:extLst>
      <p:ext uri="{BB962C8B-B14F-4D97-AF65-F5344CB8AC3E}">
        <p14:creationId xmlns:p14="http://schemas.microsoft.com/office/powerpoint/2010/main" val="4189400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9CD1FEC-2663-944E-92B9-EFB54C1140B9}" type="datetimeFigureOut">
              <a:rPr lang="en-US" smtClean="0"/>
              <a:t>11/17/2021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7EBA39-2F4F-8241-9511-880E56C18B13}" type="slidenum">
              <a:rPr lang="en-US" smtClean="0"/>
              <a:t>‹#›</a:t>
            </a:fld>
            <a:endParaRPr lang="en-US" dirty="0"/>
          </a:p>
        </p:txBody>
      </p:sp>
    </p:spTree>
    <p:extLst>
      <p:ext uri="{BB962C8B-B14F-4D97-AF65-F5344CB8AC3E}">
        <p14:creationId xmlns:p14="http://schemas.microsoft.com/office/powerpoint/2010/main" val="1975439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29CD1FEC-2663-944E-92B9-EFB54C1140B9}" type="datetimeFigureOut">
              <a:rPr lang="en-US" smtClean="0"/>
              <a:t>11/17/2021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67EBA39-2F4F-8241-9511-880E56C18B13}" type="slidenum">
              <a:rPr lang="en-US" smtClean="0"/>
              <a:t>‹#›</a:t>
            </a:fld>
            <a:endParaRPr lang="en-US" dirty="0"/>
          </a:p>
        </p:txBody>
      </p:sp>
    </p:spTree>
    <p:extLst>
      <p:ext uri="{BB962C8B-B14F-4D97-AF65-F5344CB8AC3E}">
        <p14:creationId xmlns:p14="http://schemas.microsoft.com/office/powerpoint/2010/main" val="3622483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29CD1FEC-2663-944E-92B9-EFB54C1140B9}" type="datetimeFigureOut">
              <a:rPr lang="en-US" smtClean="0"/>
              <a:t>11/17/2021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67EBA39-2F4F-8241-9511-880E56C18B13}" type="slidenum">
              <a:rPr lang="en-US" smtClean="0"/>
              <a:t>‹#›</a:t>
            </a:fld>
            <a:endParaRPr lang="en-US" dirty="0"/>
          </a:p>
        </p:txBody>
      </p:sp>
    </p:spTree>
    <p:extLst>
      <p:ext uri="{BB962C8B-B14F-4D97-AF65-F5344CB8AC3E}">
        <p14:creationId xmlns:p14="http://schemas.microsoft.com/office/powerpoint/2010/main" val="2398437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29CD1FEC-2663-944E-92B9-EFB54C1140B9}" type="datetimeFigureOut">
              <a:rPr lang="en-US" smtClean="0"/>
              <a:t>11/17/2021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67EBA39-2F4F-8241-9511-880E56C18B13}" type="slidenum">
              <a:rPr lang="en-US" smtClean="0"/>
              <a:t>‹#›</a:t>
            </a:fld>
            <a:endParaRPr lang="en-US" dirty="0"/>
          </a:p>
        </p:txBody>
      </p:sp>
    </p:spTree>
    <p:extLst>
      <p:ext uri="{BB962C8B-B14F-4D97-AF65-F5344CB8AC3E}">
        <p14:creationId xmlns:p14="http://schemas.microsoft.com/office/powerpoint/2010/main" val="1209016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CD1FEC-2663-944E-92B9-EFB54C1140B9}" type="datetimeFigureOut">
              <a:rPr lang="en-US" smtClean="0"/>
              <a:t>11/17/2021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67EBA39-2F4F-8241-9511-880E56C18B13}" type="slidenum">
              <a:rPr lang="en-US" smtClean="0"/>
              <a:t>‹#›</a:t>
            </a:fld>
            <a:endParaRPr lang="en-US" dirty="0"/>
          </a:p>
        </p:txBody>
      </p:sp>
    </p:spTree>
    <p:extLst>
      <p:ext uri="{BB962C8B-B14F-4D97-AF65-F5344CB8AC3E}">
        <p14:creationId xmlns:p14="http://schemas.microsoft.com/office/powerpoint/2010/main" val="1341631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29CD1FEC-2663-944E-92B9-EFB54C1140B9}" type="datetimeFigureOut">
              <a:rPr lang="en-US" smtClean="0"/>
              <a:t>11/17/2021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67EBA39-2F4F-8241-9511-880E56C18B13}" type="slidenum">
              <a:rPr lang="en-US" smtClean="0"/>
              <a:t>‹#›</a:t>
            </a:fld>
            <a:endParaRPr lang="en-US" dirty="0"/>
          </a:p>
        </p:txBody>
      </p:sp>
    </p:spTree>
    <p:extLst>
      <p:ext uri="{BB962C8B-B14F-4D97-AF65-F5344CB8AC3E}">
        <p14:creationId xmlns:p14="http://schemas.microsoft.com/office/powerpoint/2010/main" val="1946735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29CD1FEC-2663-944E-92B9-EFB54C1140B9}" type="datetimeFigureOut">
              <a:rPr lang="en-US" smtClean="0"/>
              <a:t>11/17/2021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67EBA39-2F4F-8241-9511-880E56C18B13}" type="slidenum">
              <a:rPr lang="en-US" smtClean="0"/>
              <a:t>‹#›</a:t>
            </a:fld>
            <a:endParaRPr lang="en-US" dirty="0"/>
          </a:p>
        </p:txBody>
      </p:sp>
    </p:spTree>
    <p:extLst>
      <p:ext uri="{BB962C8B-B14F-4D97-AF65-F5344CB8AC3E}">
        <p14:creationId xmlns:p14="http://schemas.microsoft.com/office/powerpoint/2010/main" val="3033389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CD1FEC-2663-944E-92B9-EFB54C1140B9}" type="datetimeFigureOut">
              <a:rPr lang="en-US" smtClean="0"/>
              <a:t>11/17/2021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EBA39-2F4F-8241-9511-880E56C18B13}" type="slidenum">
              <a:rPr lang="en-US" smtClean="0"/>
              <a:t>‹#›</a:t>
            </a:fld>
            <a:endParaRPr lang="en-US" dirty="0"/>
          </a:p>
        </p:txBody>
      </p:sp>
    </p:spTree>
    <p:extLst>
      <p:ext uri="{BB962C8B-B14F-4D97-AF65-F5344CB8AC3E}">
        <p14:creationId xmlns:p14="http://schemas.microsoft.com/office/powerpoint/2010/main" val="2835519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3" name="TextBox 31"/>
          <p:cNvSpPr txBox="1">
            <a:spLocks noChangeArrowheads="1"/>
          </p:cNvSpPr>
          <p:nvPr userDrawn="1"/>
        </p:nvSpPr>
        <p:spPr bwMode="auto">
          <a:xfrm>
            <a:off x="179389" y="152401"/>
            <a:ext cx="7705725" cy="253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2060"/>
                </a:solidFill>
                <a:effectLst/>
                <a:uLnTx/>
                <a:uFillTx/>
                <a:latin typeface="Calibri"/>
                <a:ea typeface="+mn-ea"/>
                <a:cs typeface="Arial" charset="0"/>
              </a:rPr>
              <a:t>Ealing Fields </a:t>
            </a:r>
            <a:r>
              <a:rPr kumimoji="0" lang="en-GB" sz="1050" b="1" i="0" u="none" strike="noStrike" kern="1200" cap="none" spc="0" normalizeH="0" baseline="0" noProof="0" dirty="0">
                <a:ln>
                  <a:noFill/>
                </a:ln>
                <a:solidFill>
                  <a:srgbClr val="002664"/>
                </a:solidFill>
                <a:effectLst/>
                <a:uLnTx/>
                <a:uFillTx/>
                <a:latin typeface="Calibri"/>
                <a:ea typeface="+mn-ea"/>
                <a:cs typeface="Arial" charset="0"/>
              </a:rPr>
              <a:t>High</a:t>
            </a:r>
            <a:r>
              <a:rPr kumimoji="0" lang="en-GB" sz="1050" b="1" i="0" u="none" strike="noStrike" kern="1200" cap="none" spc="0" normalizeH="0" baseline="0" noProof="0" dirty="0">
                <a:ln>
                  <a:noFill/>
                </a:ln>
                <a:solidFill>
                  <a:srgbClr val="002060"/>
                </a:solidFill>
                <a:effectLst/>
                <a:uLnTx/>
                <a:uFillTx/>
                <a:latin typeface="Calibri"/>
                <a:ea typeface="+mn-ea"/>
                <a:cs typeface="Arial" charset="0"/>
              </a:rPr>
              <a:t> School</a:t>
            </a:r>
            <a:endParaRPr kumimoji="0" lang="en-GB" sz="900" b="1" i="0" u="none" strike="noStrike" kern="1200" cap="none" spc="0" normalizeH="0" baseline="0" noProof="0" dirty="0">
              <a:ln>
                <a:noFill/>
              </a:ln>
              <a:solidFill>
                <a:srgbClr val="002060"/>
              </a:solidFill>
              <a:effectLst/>
              <a:uLnTx/>
              <a:uFillTx/>
              <a:latin typeface="Calibri"/>
              <a:ea typeface="+mn-ea"/>
              <a:cs typeface="Arial" charset="0"/>
            </a:endParaRPr>
          </a:p>
        </p:txBody>
      </p:sp>
      <p:cxnSp>
        <p:nvCxnSpPr>
          <p:cNvPr id="6" name="Straight Connector 5"/>
          <p:cNvCxnSpPr/>
          <p:nvPr userDrawn="1"/>
        </p:nvCxnSpPr>
        <p:spPr>
          <a:xfrm>
            <a:off x="0" y="548680"/>
            <a:ext cx="9144000" cy="0"/>
          </a:xfrm>
          <a:prstGeom prst="line">
            <a:avLst/>
          </a:prstGeom>
          <a:ln w="63500" cmpd="sng">
            <a:solidFill>
              <a:srgbClr val="FFC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A0FBC41-D66A-1B4D-AF62-5FC201CC0665}"/>
              </a:ext>
            </a:extLst>
          </p:cNvPr>
          <p:cNvPicPr>
            <a:picLocks noChangeAspect="1"/>
          </p:cNvPicPr>
          <p:nvPr userDrawn="1"/>
        </p:nvPicPr>
        <p:blipFill>
          <a:blip r:embed="rId6"/>
          <a:stretch>
            <a:fillRect/>
          </a:stretch>
        </p:blipFill>
        <p:spPr>
          <a:xfrm>
            <a:off x="0" y="5929746"/>
            <a:ext cx="884583" cy="928255"/>
          </a:xfrm>
          <a:prstGeom prst="rect">
            <a:avLst/>
          </a:prstGeom>
        </p:spPr>
      </p:pic>
      <p:sp>
        <p:nvSpPr>
          <p:cNvPr id="2" name="TextBox 1"/>
          <p:cNvSpPr txBox="1"/>
          <p:nvPr userDrawn="1"/>
        </p:nvSpPr>
        <p:spPr>
          <a:xfrm>
            <a:off x="3638892" y="6263068"/>
            <a:ext cx="1866217" cy="219291"/>
          </a:xfrm>
          <a:prstGeom prst="rect">
            <a:avLst/>
          </a:prstGeom>
          <a:noFill/>
        </p:spPr>
        <p:txBody>
          <a:bodyPr wrap="none" rtlCol="0">
            <a:spAutoFit/>
          </a:bodyPr>
          <a:lstStyle/>
          <a:p>
            <a:pPr algn="ctr"/>
            <a:r>
              <a:rPr lang="en-GB" sz="825" b="1" i="1" dirty="0">
                <a:solidFill>
                  <a:srgbClr val="002664"/>
                </a:solidFill>
              </a:rPr>
              <a:t>Leading with courage</a:t>
            </a:r>
            <a:r>
              <a:rPr lang="en-GB" sz="825" b="1" i="1" baseline="0" dirty="0">
                <a:solidFill>
                  <a:srgbClr val="002664"/>
                </a:solidFill>
              </a:rPr>
              <a:t> and compassion</a:t>
            </a:r>
            <a:endParaRPr lang="en-GB" sz="825" b="1" i="1" dirty="0">
              <a:solidFill>
                <a:srgbClr val="002664"/>
              </a:solidFill>
            </a:endParaRPr>
          </a:p>
        </p:txBody>
      </p:sp>
      <p:pic>
        <p:nvPicPr>
          <p:cNvPr id="7" name="Picture 6" descr="Ealing_Fields_PTSA_Logo_Pos.jpg">
            <a:extLst>
              <a:ext uri="{FF2B5EF4-FFF2-40B4-BE49-F238E27FC236}">
                <a16:creationId xmlns:a16="http://schemas.microsoft.com/office/drawing/2014/main" id="{2C66B340-B375-6C4F-B296-3D6C0FECFDB5}"/>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25895"/>
          <a:stretch/>
        </p:blipFill>
        <p:spPr>
          <a:xfrm>
            <a:off x="7688263" y="6144592"/>
            <a:ext cx="1142309" cy="456241"/>
          </a:xfrm>
          <a:prstGeom prst="rect">
            <a:avLst/>
          </a:prstGeom>
        </p:spPr>
      </p:pic>
    </p:spTree>
    <p:extLst>
      <p:ext uri="{BB962C8B-B14F-4D97-AF65-F5344CB8AC3E}">
        <p14:creationId xmlns:p14="http://schemas.microsoft.com/office/powerpoint/2010/main" val="148310646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Lst>
  <p:transition spd="slow"/>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Layout" Target="../slideLayouts/slideLayout13.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aling_Fields_PTSA_Logo_Pos.jpg">
            <a:extLst>
              <a:ext uri="{FF2B5EF4-FFF2-40B4-BE49-F238E27FC236}">
                <a16:creationId xmlns:a16="http://schemas.microsoft.com/office/drawing/2014/main" id="{A4F97FAF-D7C7-AD4A-B44C-12CF46880C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219200"/>
            <a:ext cx="7772400" cy="4189078"/>
          </a:xfrm>
          <a:prstGeom prst="rect">
            <a:avLst/>
          </a:prstGeom>
        </p:spPr>
      </p:pic>
    </p:spTree>
    <p:extLst>
      <p:ext uri="{BB962C8B-B14F-4D97-AF65-F5344CB8AC3E}">
        <p14:creationId xmlns:p14="http://schemas.microsoft.com/office/powerpoint/2010/main" val="2304268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650163"/>
            <a:ext cx="9143999" cy="1143000"/>
          </a:xfrm>
          <a:prstGeom prst="rect">
            <a:avLst/>
          </a:prstGeom>
        </p:spPr>
        <p:txBody>
          <a:bodyPr>
            <a:noAutofit/>
          </a:bodyPr>
          <a:lstStyle/>
          <a:p>
            <a:r>
              <a:rPr lang="en-US" sz="4800" b="1" u="sng" dirty="0">
                <a:solidFill>
                  <a:srgbClr val="0D2153"/>
                </a:solidFill>
              </a:rPr>
              <a:t>School Library</a:t>
            </a:r>
          </a:p>
        </p:txBody>
      </p:sp>
      <p:sp>
        <p:nvSpPr>
          <p:cNvPr id="7" name="Content Placeholder 6"/>
          <p:cNvSpPr>
            <a:spLocks noGrp="1"/>
          </p:cNvSpPr>
          <p:nvPr>
            <p:ph idx="4294967295"/>
          </p:nvPr>
        </p:nvSpPr>
        <p:spPr>
          <a:xfrm>
            <a:off x="384175" y="1600200"/>
            <a:ext cx="8759825" cy="3067493"/>
          </a:xfrm>
          <a:prstGeom prst="rect">
            <a:avLst/>
          </a:prstGeom>
        </p:spPr>
        <p:txBody>
          <a:bodyPr>
            <a:noAutofit/>
          </a:bodyPr>
          <a:lstStyle/>
          <a:p>
            <a:pPr marL="0" lvl="0" indent="0" algn="ctr">
              <a:buNone/>
            </a:pPr>
            <a:r>
              <a:rPr lang="en-GB" b="1" dirty="0">
                <a:solidFill>
                  <a:srgbClr val="0D2153"/>
                </a:solidFill>
                <a:latin typeface="+mj-lt"/>
              </a:rPr>
              <a:t>Update from Ms J Trewin </a:t>
            </a:r>
            <a:r>
              <a:rPr lang="mr-IN" b="1" dirty="0">
                <a:solidFill>
                  <a:srgbClr val="0D2153"/>
                </a:solidFill>
                <a:latin typeface="+mj-lt"/>
              </a:rPr>
              <a:t>–</a:t>
            </a:r>
            <a:r>
              <a:rPr lang="en-GB" b="1" dirty="0">
                <a:solidFill>
                  <a:srgbClr val="0D2153"/>
                </a:solidFill>
                <a:latin typeface="+mj-lt"/>
              </a:rPr>
              <a:t> Deputy Headteacher</a:t>
            </a:r>
          </a:p>
          <a:p>
            <a:pPr marL="0" lvl="0" indent="0" algn="ctr">
              <a:buNone/>
            </a:pPr>
            <a:endParaRPr lang="en-GB" sz="1200" b="1" dirty="0">
              <a:solidFill>
                <a:srgbClr val="0D2153"/>
              </a:solidFill>
              <a:latin typeface="+mj-lt"/>
            </a:endParaRPr>
          </a:p>
          <a:p>
            <a:pPr>
              <a:lnSpc>
                <a:spcPct val="130000"/>
              </a:lnSpc>
            </a:pPr>
            <a:r>
              <a:rPr lang="en-US" sz="2400" dirty="0">
                <a:solidFill>
                  <a:srgbClr val="0D2153"/>
                </a:solidFill>
              </a:rPr>
              <a:t>The library needs about £30,000 investment long-term</a:t>
            </a:r>
          </a:p>
          <a:p>
            <a:pPr>
              <a:lnSpc>
                <a:spcPct val="130000"/>
              </a:lnSpc>
            </a:pPr>
            <a:r>
              <a:rPr lang="en-US" sz="2400" dirty="0">
                <a:solidFill>
                  <a:srgbClr val="0D2153"/>
                </a:solidFill>
              </a:rPr>
              <a:t>About £10,000 raised from Governor’s Fund</a:t>
            </a:r>
          </a:p>
          <a:p>
            <a:pPr>
              <a:lnSpc>
                <a:spcPct val="130000"/>
              </a:lnSpc>
            </a:pPr>
            <a:r>
              <a:rPr lang="en-US" sz="2400" dirty="0">
                <a:solidFill>
                  <a:srgbClr val="0D2153"/>
                </a:solidFill>
              </a:rPr>
              <a:t>About £5,000 raised from Private Business</a:t>
            </a:r>
          </a:p>
          <a:p>
            <a:pPr>
              <a:lnSpc>
                <a:spcPct val="130000"/>
              </a:lnSpc>
            </a:pPr>
            <a:r>
              <a:rPr lang="en-US" sz="2400" dirty="0">
                <a:solidFill>
                  <a:srgbClr val="0D2153"/>
                </a:solidFill>
              </a:rPr>
              <a:t>1 Book per Student </a:t>
            </a:r>
            <a:r>
              <a:rPr lang="mr-IN" sz="2400" dirty="0">
                <a:solidFill>
                  <a:srgbClr val="0D2153"/>
                </a:solidFill>
              </a:rPr>
              <a:t>–</a:t>
            </a:r>
            <a:r>
              <a:rPr lang="en-US" sz="2400" dirty="0">
                <a:solidFill>
                  <a:srgbClr val="0D2153"/>
                </a:solidFill>
              </a:rPr>
              <a:t> Each Students gets to chose a book</a:t>
            </a:r>
          </a:p>
        </p:txBody>
      </p:sp>
      <p:sp>
        <p:nvSpPr>
          <p:cNvPr id="4" name="Rectangle 3">
            <a:extLst>
              <a:ext uri="{FF2B5EF4-FFF2-40B4-BE49-F238E27FC236}">
                <a16:creationId xmlns:a16="http://schemas.microsoft.com/office/drawing/2014/main" id="{D3F45D7F-5CA8-DF4F-B6DC-32285D0CD4A3}"/>
              </a:ext>
            </a:extLst>
          </p:cNvPr>
          <p:cNvSpPr/>
          <p:nvPr/>
        </p:nvSpPr>
        <p:spPr>
          <a:xfrm>
            <a:off x="0" y="4667693"/>
            <a:ext cx="9143999" cy="461665"/>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5DD0A433-E489-6647-A4C5-970CD44176EE}"/>
              </a:ext>
            </a:extLst>
          </p:cNvPr>
          <p:cNvSpPr txBox="1"/>
          <p:nvPr/>
        </p:nvSpPr>
        <p:spPr>
          <a:xfrm>
            <a:off x="208410" y="4667693"/>
            <a:ext cx="4542266" cy="461665"/>
          </a:xfrm>
          <a:prstGeom prst="rect">
            <a:avLst/>
          </a:prstGeom>
          <a:noFill/>
        </p:spPr>
        <p:txBody>
          <a:bodyPr wrap="square" rtlCol="0">
            <a:spAutoFit/>
          </a:bodyPr>
          <a:lstStyle/>
          <a:p>
            <a:r>
              <a:rPr lang="en-GB" sz="2400" b="1" dirty="0">
                <a:solidFill>
                  <a:srgbClr val="0D2153"/>
                </a:solidFill>
              </a:rPr>
              <a:t>What can the PTSA do to help?</a:t>
            </a:r>
            <a:endParaRPr lang="en-US" sz="4000" dirty="0"/>
          </a:p>
        </p:txBody>
      </p:sp>
      <p:sp>
        <p:nvSpPr>
          <p:cNvPr id="5" name="TextBox 4">
            <a:extLst>
              <a:ext uri="{FF2B5EF4-FFF2-40B4-BE49-F238E27FC236}">
                <a16:creationId xmlns:a16="http://schemas.microsoft.com/office/drawing/2014/main" id="{B0416F13-FD4D-D74D-8F54-E77FBF359769}"/>
              </a:ext>
            </a:extLst>
          </p:cNvPr>
          <p:cNvSpPr txBox="1"/>
          <p:nvPr/>
        </p:nvSpPr>
        <p:spPr>
          <a:xfrm>
            <a:off x="208410" y="5213582"/>
            <a:ext cx="6089744" cy="523220"/>
          </a:xfrm>
          <a:prstGeom prst="rect">
            <a:avLst/>
          </a:prstGeom>
          <a:noFill/>
        </p:spPr>
        <p:txBody>
          <a:bodyPr wrap="none" rtlCol="0">
            <a:spAutoFit/>
          </a:bodyPr>
          <a:lstStyle/>
          <a:p>
            <a:r>
              <a:rPr lang="en-US" sz="2800" dirty="0">
                <a:solidFill>
                  <a:srgbClr val="0D2153"/>
                </a:solidFill>
              </a:rPr>
              <a:t>PTSA to raise further £5,000 for 2021/22</a:t>
            </a:r>
          </a:p>
        </p:txBody>
      </p:sp>
    </p:spTree>
    <p:extLst>
      <p:ext uri="{BB962C8B-B14F-4D97-AF65-F5344CB8AC3E}">
        <p14:creationId xmlns:p14="http://schemas.microsoft.com/office/powerpoint/2010/main" val="697537557"/>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650163"/>
            <a:ext cx="9143999" cy="1143000"/>
          </a:xfrm>
          <a:prstGeom prst="rect">
            <a:avLst/>
          </a:prstGeom>
        </p:spPr>
        <p:txBody>
          <a:bodyPr>
            <a:noAutofit/>
          </a:bodyPr>
          <a:lstStyle/>
          <a:p>
            <a:r>
              <a:rPr lang="en-US" sz="4800" b="1" u="sng" dirty="0">
                <a:solidFill>
                  <a:srgbClr val="0D2153"/>
                </a:solidFill>
              </a:rPr>
              <a:t>Wellness Centre</a:t>
            </a:r>
          </a:p>
        </p:txBody>
      </p:sp>
      <p:sp>
        <p:nvSpPr>
          <p:cNvPr id="7" name="Content Placeholder 6"/>
          <p:cNvSpPr>
            <a:spLocks noGrp="1"/>
          </p:cNvSpPr>
          <p:nvPr>
            <p:ph idx="4294967295"/>
          </p:nvPr>
        </p:nvSpPr>
        <p:spPr>
          <a:xfrm>
            <a:off x="384175" y="1600200"/>
            <a:ext cx="8759825" cy="3067493"/>
          </a:xfrm>
          <a:prstGeom prst="rect">
            <a:avLst/>
          </a:prstGeom>
        </p:spPr>
        <p:txBody>
          <a:bodyPr>
            <a:noAutofit/>
          </a:bodyPr>
          <a:lstStyle/>
          <a:p>
            <a:pPr marL="0" lvl="0" indent="0" algn="ctr">
              <a:buNone/>
            </a:pPr>
            <a:r>
              <a:rPr lang="en-GB" b="1" dirty="0">
                <a:solidFill>
                  <a:srgbClr val="0D2153"/>
                </a:solidFill>
              </a:rPr>
              <a:t>Update from Mr M Tootell </a:t>
            </a:r>
            <a:r>
              <a:rPr lang="mr-IN" b="1" dirty="0">
                <a:solidFill>
                  <a:srgbClr val="0D2153"/>
                </a:solidFill>
              </a:rPr>
              <a:t>–</a:t>
            </a:r>
            <a:r>
              <a:rPr lang="en-GB" b="1" dirty="0">
                <a:solidFill>
                  <a:srgbClr val="0D2153"/>
                </a:solidFill>
              </a:rPr>
              <a:t> Head of Sports</a:t>
            </a:r>
          </a:p>
          <a:p>
            <a:pPr marL="0" lvl="0" indent="0" algn="ctr">
              <a:buNone/>
            </a:pPr>
            <a:endParaRPr lang="en-GB" sz="1200" b="1" dirty="0">
              <a:solidFill>
                <a:srgbClr val="0D2153"/>
              </a:solidFill>
            </a:endParaRPr>
          </a:p>
          <a:p>
            <a:pPr>
              <a:lnSpc>
                <a:spcPct val="130000"/>
              </a:lnSpc>
            </a:pPr>
            <a:r>
              <a:rPr lang="en-US" dirty="0">
                <a:solidFill>
                  <a:srgbClr val="0D2153"/>
                </a:solidFill>
              </a:rPr>
              <a:t>£10,000 grant received from London Sport</a:t>
            </a:r>
          </a:p>
          <a:p>
            <a:pPr>
              <a:lnSpc>
                <a:spcPct val="130000"/>
              </a:lnSpc>
            </a:pPr>
            <a:r>
              <a:rPr lang="en-US" dirty="0">
                <a:solidFill>
                  <a:srgbClr val="0D2153"/>
                </a:solidFill>
              </a:rPr>
              <a:t>£1,070 raise through crowd fundraising (Mr Ts cycle ride)</a:t>
            </a:r>
          </a:p>
          <a:p>
            <a:pPr>
              <a:lnSpc>
                <a:spcPct val="130000"/>
              </a:lnSpc>
            </a:pPr>
            <a:r>
              <a:rPr lang="en-US" dirty="0">
                <a:solidFill>
                  <a:srgbClr val="0D2153"/>
                </a:solidFill>
              </a:rPr>
              <a:t>£11,000 of equipment to be installed over October half term </a:t>
            </a:r>
          </a:p>
          <a:p>
            <a:pPr>
              <a:lnSpc>
                <a:spcPct val="130000"/>
              </a:lnSpc>
            </a:pPr>
            <a:r>
              <a:rPr lang="en-US" dirty="0">
                <a:solidFill>
                  <a:srgbClr val="0D2153"/>
                </a:solidFill>
              </a:rPr>
              <a:t>£2,000 grant applied to British rowing</a:t>
            </a:r>
          </a:p>
        </p:txBody>
      </p:sp>
      <p:sp>
        <p:nvSpPr>
          <p:cNvPr id="4" name="Rectangle 3">
            <a:extLst>
              <a:ext uri="{FF2B5EF4-FFF2-40B4-BE49-F238E27FC236}">
                <a16:creationId xmlns:a16="http://schemas.microsoft.com/office/drawing/2014/main" id="{D3F45D7F-5CA8-DF4F-B6DC-32285D0CD4A3}"/>
              </a:ext>
            </a:extLst>
          </p:cNvPr>
          <p:cNvSpPr/>
          <p:nvPr/>
        </p:nvSpPr>
        <p:spPr>
          <a:xfrm>
            <a:off x="0" y="4667693"/>
            <a:ext cx="9143999" cy="461665"/>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5DD0A433-E489-6647-A4C5-970CD44176EE}"/>
              </a:ext>
            </a:extLst>
          </p:cNvPr>
          <p:cNvSpPr txBox="1"/>
          <p:nvPr/>
        </p:nvSpPr>
        <p:spPr>
          <a:xfrm>
            <a:off x="208410" y="4667693"/>
            <a:ext cx="4542266" cy="461665"/>
          </a:xfrm>
          <a:prstGeom prst="rect">
            <a:avLst/>
          </a:prstGeom>
          <a:noFill/>
        </p:spPr>
        <p:txBody>
          <a:bodyPr wrap="square" rtlCol="0">
            <a:spAutoFit/>
          </a:bodyPr>
          <a:lstStyle/>
          <a:p>
            <a:r>
              <a:rPr lang="en-GB" sz="2400" b="1" dirty="0">
                <a:solidFill>
                  <a:srgbClr val="0D2153"/>
                </a:solidFill>
              </a:rPr>
              <a:t>What can the PTSA do to help?</a:t>
            </a:r>
            <a:endParaRPr lang="en-US" sz="4000" dirty="0"/>
          </a:p>
        </p:txBody>
      </p:sp>
      <p:sp>
        <p:nvSpPr>
          <p:cNvPr id="5" name="TextBox 4">
            <a:extLst>
              <a:ext uri="{FF2B5EF4-FFF2-40B4-BE49-F238E27FC236}">
                <a16:creationId xmlns:a16="http://schemas.microsoft.com/office/drawing/2014/main" id="{B0416F13-FD4D-D74D-8F54-E77FBF359769}"/>
              </a:ext>
            </a:extLst>
          </p:cNvPr>
          <p:cNvSpPr txBox="1"/>
          <p:nvPr/>
        </p:nvSpPr>
        <p:spPr>
          <a:xfrm>
            <a:off x="208410" y="5213582"/>
            <a:ext cx="7227043" cy="523220"/>
          </a:xfrm>
          <a:prstGeom prst="rect">
            <a:avLst/>
          </a:prstGeom>
          <a:noFill/>
        </p:spPr>
        <p:txBody>
          <a:bodyPr wrap="none" rtlCol="0">
            <a:spAutoFit/>
          </a:bodyPr>
          <a:lstStyle/>
          <a:p>
            <a:r>
              <a:rPr lang="en-US" sz="2800" dirty="0">
                <a:solidFill>
                  <a:srgbClr val="0D2153"/>
                </a:solidFill>
              </a:rPr>
              <a:t>PTSA to raise further £5,000 to complete project</a:t>
            </a:r>
          </a:p>
        </p:txBody>
      </p:sp>
    </p:spTree>
    <p:extLst>
      <p:ext uri="{BB962C8B-B14F-4D97-AF65-F5344CB8AC3E}">
        <p14:creationId xmlns:p14="http://schemas.microsoft.com/office/powerpoint/2010/main" val="1220083675"/>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3528334"/>
            <a:ext cx="9144000" cy="0"/>
          </a:xfrm>
          <a:prstGeom prst="line">
            <a:avLst/>
          </a:prstGeom>
          <a:ln w="127000" cmpd="sng">
            <a:solidFill>
              <a:srgbClr val="FFC00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308" y="5260925"/>
            <a:ext cx="510635" cy="606380"/>
          </a:xfrm>
          <a:prstGeom prst="rect">
            <a:avLst/>
          </a:prstGeom>
        </p:spPr>
      </p:pic>
      <p:pic>
        <p:nvPicPr>
          <p:cNvPr id="3" name="Picture 2"/>
          <p:cNvPicPr>
            <a:picLocks noChangeAspect="1"/>
          </p:cNvPicPr>
          <p:nvPr/>
        </p:nvPicPr>
        <p:blipFill>
          <a:blip r:embed="rId4"/>
          <a:stretch>
            <a:fillRect/>
          </a:stretch>
        </p:blipFill>
        <p:spPr>
          <a:xfrm>
            <a:off x="1107575" y="1293018"/>
            <a:ext cx="6872288" cy="4271963"/>
          </a:xfrm>
          <a:prstGeom prst="rect">
            <a:avLst/>
          </a:prstGeom>
        </p:spPr>
      </p:pic>
    </p:spTree>
    <p:extLst>
      <p:ext uri="{BB962C8B-B14F-4D97-AF65-F5344CB8AC3E}">
        <p14:creationId xmlns:p14="http://schemas.microsoft.com/office/powerpoint/2010/main" val="3366191955"/>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a:xfrm>
            <a:off x="7161514" y="1454890"/>
            <a:ext cx="1842611" cy="1842611"/>
          </a:xfrm>
          <a:prstGeom prst="rect">
            <a:avLst/>
          </a:prstGeom>
        </p:spPr>
      </p:pic>
      <p:sp>
        <p:nvSpPr>
          <p:cNvPr id="4" name="Pie 3"/>
          <p:cNvSpPr/>
          <p:nvPr/>
        </p:nvSpPr>
        <p:spPr>
          <a:xfrm rot="10800000">
            <a:off x="7153418" y="1467749"/>
            <a:ext cx="1842135" cy="1842611"/>
          </a:xfrm>
          <a:prstGeom prst="pie">
            <a:avLst>
              <a:gd name="adj1" fmla="val 5353067"/>
              <a:gd name="adj2" fmla="val 12545445"/>
            </a:avLst>
          </a:prstGeom>
          <a:solidFill>
            <a:srgbClr val="FFC000">
              <a:alpha val="75000"/>
            </a:srgbClr>
          </a:solidFill>
          <a:ln w="25400" cap="flat" cmpd="sng" algn="ctr">
            <a:solidFill>
              <a:sysClr val="window" lastClr="FFFFFF"/>
            </a:solidFill>
            <a:prstDash val="solid"/>
          </a:ln>
          <a:effectLst/>
        </p:spPr>
        <p:txBody>
          <a:bodyPr wrap="square" rtlCol="0" anchor="ctr">
            <a:noAutofit/>
          </a:bodyPr>
          <a:lstStyle/>
          <a:p>
            <a:pPr defTabSz="685800"/>
            <a:endParaRPr lang="en-GB" sz="1350" dirty="0">
              <a:solidFill>
                <a:prstClr val="black"/>
              </a:solidFill>
              <a:latin typeface="Calibri"/>
            </a:endParaRPr>
          </a:p>
        </p:txBody>
      </p:sp>
      <p:sp>
        <p:nvSpPr>
          <p:cNvPr id="5" name="Rectangle 4"/>
          <p:cNvSpPr/>
          <p:nvPr/>
        </p:nvSpPr>
        <p:spPr>
          <a:xfrm>
            <a:off x="219173" y="1637947"/>
            <a:ext cx="6617617" cy="3512372"/>
          </a:xfrm>
          <a:prstGeom prst="rect">
            <a:avLst/>
          </a:prstGeom>
        </p:spPr>
        <p:txBody>
          <a:bodyPr wrap="square">
            <a:spAutoFit/>
          </a:bodyPr>
          <a:lstStyle/>
          <a:p>
            <a:pPr defTabSz="685800">
              <a:lnSpc>
                <a:spcPct val="107000"/>
              </a:lnSpc>
              <a:spcAft>
                <a:spcPts val="600"/>
              </a:spcAft>
            </a:pPr>
            <a:r>
              <a:rPr lang="en-GB" sz="1350" dirty="0">
                <a:solidFill>
                  <a:prstClr val="black"/>
                </a:solidFill>
                <a:latin typeface="Calibri" panose="020F0502020204030204" pitchFamily="34" charset="0"/>
                <a:ea typeface="Calibri" panose="020F0502020204030204" pitchFamily="34" charset="0"/>
                <a:cs typeface="Times New Roman" panose="02020603050405020304" pitchFamily="18" charset="0"/>
              </a:rPr>
              <a:t>A wellness centre to be used by both staff and students. Staff can use the centre as a fitness suit to benefit their well-being. A positive well-being will have a positive effect on teaching and learning inside the classroom. Use of the centre will be free of charge, and available outside of curriculum and extra-curricular time. As part of risk mitigation, staff will go through a fitness induction of how to use the equipment safely before using the centre.</a:t>
            </a:r>
            <a:endParaRPr lang="en-GB"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a:lnSpc>
                <a:spcPct val="107000"/>
              </a:lnSpc>
              <a:spcAft>
                <a:spcPts val="600"/>
              </a:spcAft>
            </a:pPr>
            <a:r>
              <a:rPr lang="en-GB" sz="13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en-GB"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a:lnSpc>
                <a:spcPct val="107000"/>
              </a:lnSpc>
              <a:spcAft>
                <a:spcPts val="600"/>
              </a:spcAft>
            </a:pPr>
            <a:r>
              <a:rPr lang="en-GB" sz="1350" dirty="0">
                <a:solidFill>
                  <a:prstClr val="black"/>
                </a:solidFill>
                <a:latin typeface="Calibri" panose="020F0502020204030204" pitchFamily="34" charset="0"/>
                <a:ea typeface="Calibri" panose="020F0502020204030204" pitchFamily="34" charset="0"/>
                <a:cs typeface="Times New Roman" panose="02020603050405020304" pitchFamily="18" charset="0"/>
              </a:rPr>
              <a:t>The centre should also be used for students in curriculum and extra-curricular time. Students will learn and practice key concepts of physical training, which is a key aspect of the GCSE PE and BTec curriculum. During this time, the centre will be supervised by a PE staff member who will be proficient in exercise safety. Appropriate risk assessment will be made and agreed upon before opening of the centre.</a:t>
            </a:r>
            <a:endParaRPr lang="en-GB"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a:lnSpc>
                <a:spcPct val="107000"/>
              </a:lnSpc>
              <a:spcAft>
                <a:spcPts val="600"/>
              </a:spcAft>
            </a:pPr>
            <a:r>
              <a:rPr lang="en-GB" sz="135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en-GB"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a:lnSpc>
                <a:spcPct val="107000"/>
              </a:lnSpc>
              <a:spcAft>
                <a:spcPts val="600"/>
              </a:spcAft>
            </a:pPr>
            <a:r>
              <a:rPr lang="en-GB" sz="1350" dirty="0">
                <a:solidFill>
                  <a:prstClr val="black"/>
                </a:solidFill>
                <a:latin typeface="Calibri" panose="020F0502020204030204" pitchFamily="34" charset="0"/>
                <a:ea typeface="Calibri" panose="020F0502020204030204" pitchFamily="34" charset="0"/>
                <a:cs typeface="Times New Roman" panose="02020603050405020304" pitchFamily="18" charset="0"/>
              </a:rPr>
              <a:t>The centre will also be available for use for the inclusion department, to run exercise interventions for in-need students. </a:t>
            </a:r>
            <a:endParaRPr lang="en-GB"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6860535"/>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C6C4647B-1A06-4BE6-9CC8-698C02F0B8A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432456" y="636685"/>
            <a:ext cx="4060973" cy="5409008"/>
          </a:xfrm>
          <a:prstGeom prst="rect">
            <a:avLst/>
          </a:prstGeom>
        </p:spPr>
      </p:pic>
      <p:sp>
        <p:nvSpPr>
          <p:cNvPr id="5" name="TextBox 4">
            <a:extLst>
              <a:ext uri="{FF2B5EF4-FFF2-40B4-BE49-F238E27FC236}">
                <a16:creationId xmlns:a16="http://schemas.microsoft.com/office/drawing/2014/main" id="{77DB02A3-1806-4F92-95C2-2382A540E358}"/>
              </a:ext>
            </a:extLst>
          </p:cNvPr>
          <p:cNvSpPr txBox="1"/>
          <p:nvPr/>
        </p:nvSpPr>
        <p:spPr>
          <a:xfrm>
            <a:off x="4806494" y="2879524"/>
            <a:ext cx="3312895" cy="461665"/>
          </a:xfrm>
          <a:prstGeom prst="rect">
            <a:avLst/>
          </a:prstGeom>
          <a:noFill/>
        </p:spPr>
        <p:txBody>
          <a:bodyPr wrap="none" rtlCol="0">
            <a:spAutoFit/>
          </a:bodyPr>
          <a:lstStyle/>
          <a:p>
            <a:r>
              <a:rPr lang="en-GB" sz="2400" b="1" dirty="0">
                <a:solidFill>
                  <a:srgbClr val="0D2153"/>
                </a:solidFill>
              </a:rPr>
              <a:t>Ealing Fields High School</a:t>
            </a:r>
          </a:p>
        </p:txBody>
      </p:sp>
      <p:sp>
        <p:nvSpPr>
          <p:cNvPr id="8" name="TextBox 7">
            <a:extLst>
              <a:ext uri="{FF2B5EF4-FFF2-40B4-BE49-F238E27FC236}">
                <a16:creationId xmlns:a16="http://schemas.microsoft.com/office/drawing/2014/main" id="{8EE87339-45CD-4CF7-9EC0-E52942B56B0C}"/>
              </a:ext>
            </a:extLst>
          </p:cNvPr>
          <p:cNvSpPr txBox="1"/>
          <p:nvPr/>
        </p:nvSpPr>
        <p:spPr>
          <a:xfrm>
            <a:off x="108181" y="980074"/>
            <a:ext cx="4233531" cy="954107"/>
          </a:xfrm>
          <a:prstGeom prst="rect">
            <a:avLst/>
          </a:prstGeom>
          <a:noFill/>
        </p:spPr>
        <p:txBody>
          <a:bodyPr wrap="none" rtlCol="0">
            <a:spAutoFit/>
          </a:bodyPr>
          <a:lstStyle/>
          <a:p>
            <a:pPr algn="ctr"/>
            <a:r>
              <a:rPr lang="en-GB" sz="2800" b="1" u="sng" dirty="0">
                <a:solidFill>
                  <a:srgbClr val="0D2153"/>
                </a:solidFill>
              </a:rPr>
              <a:t>Shop Online to Raise Funds</a:t>
            </a:r>
          </a:p>
          <a:p>
            <a:pPr algn="ctr"/>
            <a:r>
              <a:rPr lang="en-GB" sz="2800" b="1" u="sng" dirty="0">
                <a:solidFill>
                  <a:srgbClr val="0D2153"/>
                </a:solidFill>
              </a:rPr>
              <a:t>for Ealing Fields PTSA</a:t>
            </a:r>
          </a:p>
        </p:txBody>
      </p:sp>
      <p:pic>
        <p:nvPicPr>
          <p:cNvPr id="12" name="Picture 11">
            <a:extLst>
              <a:ext uri="{FF2B5EF4-FFF2-40B4-BE49-F238E27FC236}">
                <a16:creationId xmlns:a16="http://schemas.microsoft.com/office/drawing/2014/main" id="{F3C20800-FC0B-421B-BA61-CC89D3D87268}"/>
              </a:ext>
            </a:extLst>
          </p:cNvPr>
          <p:cNvPicPr>
            <a:picLocks noChangeAspect="1"/>
          </p:cNvPicPr>
          <p:nvPr/>
        </p:nvPicPr>
        <p:blipFill>
          <a:blip r:embed="rId3"/>
          <a:stretch>
            <a:fillRect/>
          </a:stretch>
        </p:blipFill>
        <p:spPr>
          <a:xfrm>
            <a:off x="920021" y="2260399"/>
            <a:ext cx="2609850" cy="619125"/>
          </a:xfrm>
          <a:prstGeom prst="rect">
            <a:avLst/>
          </a:prstGeom>
        </p:spPr>
      </p:pic>
      <p:pic>
        <p:nvPicPr>
          <p:cNvPr id="16" name="Picture 15">
            <a:extLst>
              <a:ext uri="{FF2B5EF4-FFF2-40B4-BE49-F238E27FC236}">
                <a16:creationId xmlns:a16="http://schemas.microsoft.com/office/drawing/2014/main" id="{3EA7F26B-2E9C-4E3C-A73E-68D632FB4E3D}"/>
              </a:ext>
            </a:extLst>
          </p:cNvPr>
          <p:cNvPicPr>
            <a:picLocks noChangeAspect="1"/>
          </p:cNvPicPr>
          <p:nvPr/>
        </p:nvPicPr>
        <p:blipFill>
          <a:blip r:embed="rId4"/>
          <a:stretch>
            <a:fillRect/>
          </a:stretch>
        </p:blipFill>
        <p:spPr>
          <a:xfrm>
            <a:off x="427670" y="3555322"/>
            <a:ext cx="3705225" cy="1228725"/>
          </a:xfrm>
          <a:prstGeom prst="rect">
            <a:avLst/>
          </a:prstGeom>
        </p:spPr>
      </p:pic>
      <p:sp>
        <p:nvSpPr>
          <p:cNvPr id="26" name="TextBox 25">
            <a:extLst>
              <a:ext uri="{FF2B5EF4-FFF2-40B4-BE49-F238E27FC236}">
                <a16:creationId xmlns:a16="http://schemas.microsoft.com/office/drawing/2014/main" id="{958284A9-25D0-4E3A-8A48-05B1B7577385}"/>
              </a:ext>
            </a:extLst>
          </p:cNvPr>
          <p:cNvSpPr txBox="1"/>
          <p:nvPr/>
        </p:nvSpPr>
        <p:spPr>
          <a:xfrm flipH="1">
            <a:off x="507943" y="4710106"/>
            <a:ext cx="3544683" cy="369332"/>
          </a:xfrm>
          <a:prstGeom prst="rect">
            <a:avLst/>
          </a:prstGeom>
          <a:noFill/>
        </p:spPr>
        <p:txBody>
          <a:bodyPr wrap="square" rtlCol="0">
            <a:spAutoFit/>
          </a:bodyPr>
          <a:lstStyle/>
          <a:p>
            <a:pPr algn="ctr"/>
            <a:r>
              <a:rPr lang="en-GB" b="1" dirty="0">
                <a:solidFill>
                  <a:srgbClr val="0D2153"/>
                </a:solidFill>
              </a:rPr>
              <a:t>www.smile.amazon.co.uk</a:t>
            </a:r>
          </a:p>
        </p:txBody>
      </p:sp>
      <p:sp>
        <p:nvSpPr>
          <p:cNvPr id="28" name="TextBox 27">
            <a:extLst>
              <a:ext uri="{FF2B5EF4-FFF2-40B4-BE49-F238E27FC236}">
                <a16:creationId xmlns:a16="http://schemas.microsoft.com/office/drawing/2014/main" id="{24D958BE-630D-426D-8529-65D07F7747E7}"/>
              </a:ext>
            </a:extLst>
          </p:cNvPr>
          <p:cNvSpPr txBox="1"/>
          <p:nvPr/>
        </p:nvSpPr>
        <p:spPr>
          <a:xfrm flipH="1">
            <a:off x="477536" y="2921465"/>
            <a:ext cx="3544683" cy="369332"/>
          </a:xfrm>
          <a:prstGeom prst="rect">
            <a:avLst/>
          </a:prstGeom>
          <a:noFill/>
        </p:spPr>
        <p:txBody>
          <a:bodyPr wrap="square" rtlCol="0">
            <a:spAutoFit/>
          </a:bodyPr>
          <a:lstStyle/>
          <a:p>
            <a:pPr algn="ctr"/>
            <a:r>
              <a:rPr lang="en-GB" b="1" dirty="0">
                <a:solidFill>
                  <a:srgbClr val="0D2153"/>
                </a:solidFill>
              </a:rPr>
              <a:t>www.easyfundraising.org.uk</a:t>
            </a:r>
          </a:p>
        </p:txBody>
      </p:sp>
      <p:sp>
        <p:nvSpPr>
          <p:cNvPr id="29" name="TextBox 28">
            <a:extLst>
              <a:ext uri="{FF2B5EF4-FFF2-40B4-BE49-F238E27FC236}">
                <a16:creationId xmlns:a16="http://schemas.microsoft.com/office/drawing/2014/main" id="{C6618F60-29C9-4292-93C9-0534C471077B}"/>
              </a:ext>
            </a:extLst>
          </p:cNvPr>
          <p:cNvSpPr txBox="1"/>
          <p:nvPr/>
        </p:nvSpPr>
        <p:spPr>
          <a:xfrm>
            <a:off x="650571" y="5326595"/>
            <a:ext cx="3371647" cy="523220"/>
          </a:xfrm>
          <a:prstGeom prst="rect">
            <a:avLst/>
          </a:prstGeom>
          <a:noFill/>
        </p:spPr>
        <p:txBody>
          <a:bodyPr wrap="square" rtlCol="0">
            <a:spAutoFit/>
          </a:bodyPr>
          <a:lstStyle/>
          <a:p>
            <a:pPr algn="ctr"/>
            <a:r>
              <a:rPr lang="en-GB" sz="2800" b="1" dirty="0">
                <a:solidFill>
                  <a:srgbClr val="0D2153"/>
                </a:solidFill>
              </a:rPr>
              <a:t>At NO Cost to You!</a:t>
            </a:r>
          </a:p>
        </p:txBody>
      </p:sp>
    </p:spTree>
    <p:extLst>
      <p:ext uri="{BB962C8B-B14F-4D97-AF65-F5344CB8AC3E}">
        <p14:creationId xmlns:p14="http://schemas.microsoft.com/office/powerpoint/2010/main" val="1145808250"/>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01760"/>
            <a:ext cx="9144000" cy="1143000"/>
          </a:xfrm>
          <a:prstGeom prst="rect">
            <a:avLst/>
          </a:prstGeom>
        </p:spPr>
        <p:txBody>
          <a:bodyPr>
            <a:noAutofit/>
          </a:bodyPr>
          <a:lstStyle/>
          <a:p>
            <a:r>
              <a:rPr lang="en-US" b="1" u="sng" dirty="0">
                <a:solidFill>
                  <a:srgbClr val="0D2153"/>
                </a:solidFill>
              </a:rPr>
              <a:t>Communications &amp; Notifications</a:t>
            </a:r>
          </a:p>
        </p:txBody>
      </p:sp>
      <p:sp>
        <p:nvSpPr>
          <p:cNvPr id="7" name="Content Placeholder 6"/>
          <p:cNvSpPr>
            <a:spLocks noGrp="1"/>
          </p:cNvSpPr>
          <p:nvPr>
            <p:ph idx="4294967295"/>
          </p:nvPr>
        </p:nvSpPr>
        <p:spPr>
          <a:xfrm>
            <a:off x="384175" y="1600200"/>
            <a:ext cx="8759825" cy="4525963"/>
          </a:xfrm>
          <a:prstGeom prst="rect">
            <a:avLst/>
          </a:prstGeom>
        </p:spPr>
        <p:txBody>
          <a:bodyPr>
            <a:noAutofit/>
          </a:bodyPr>
          <a:lstStyle/>
          <a:p>
            <a:pPr marL="0" lvl="0" indent="0" algn="ctr">
              <a:buNone/>
            </a:pPr>
            <a:r>
              <a:rPr lang="en-GB" b="1" dirty="0">
                <a:solidFill>
                  <a:srgbClr val="0D2153"/>
                </a:solidFill>
                <a:latin typeface="+mj-lt"/>
              </a:rPr>
              <a:t>Like, Follow, Click, Send, Explore…….</a:t>
            </a:r>
          </a:p>
          <a:p>
            <a:pPr marL="0" lvl="0" indent="0" algn="ctr">
              <a:buNone/>
            </a:pPr>
            <a:endParaRPr lang="en-GB" sz="1200" b="1" dirty="0">
              <a:solidFill>
                <a:srgbClr val="0D2153"/>
              </a:solidFill>
              <a:latin typeface="+mj-lt"/>
            </a:endParaRPr>
          </a:p>
          <a:p>
            <a:pPr>
              <a:lnSpc>
                <a:spcPct val="130000"/>
              </a:lnSpc>
            </a:pPr>
            <a:endParaRPr lang="en-US" sz="2800" dirty="0">
              <a:solidFill>
                <a:srgbClr val="0D2153"/>
              </a:solidFill>
            </a:endParaRPr>
          </a:p>
        </p:txBody>
      </p:sp>
      <p:pic>
        <p:nvPicPr>
          <p:cNvPr id="4" name="Picture 3">
            <a:extLst>
              <a:ext uri="{FF2B5EF4-FFF2-40B4-BE49-F238E27FC236}">
                <a16:creationId xmlns:a16="http://schemas.microsoft.com/office/drawing/2014/main" id="{E5C6905E-95D0-430C-9CC6-5087DE2A6C07}"/>
              </a:ext>
            </a:extLst>
          </p:cNvPr>
          <p:cNvPicPr>
            <a:picLocks noChangeAspect="1"/>
          </p:cNvPicPr>
          <p:nvPr/>
        </p:nvPicPr>
        <p:blipFill>
          <a:blip r:embed="rId2"/>
          <a:stretch>
            <a:fillRect/>
          </a:stretch>
        </p:blipFill>
        <p:spPr>
          <a:xfrm>
            <a:off x="1442087" y="2298721"/>
            <a:ext cx="652463" cy="652463"/>
          </a:xfrm>
          <a:prstGeom prst="rect">
            <a:avLst/>
          </a:prstGeom>
        </p:spPr>
      </p:pic>
      <p:pic>
        <p:nvPicPr>
          <p:cNvPr id="6" name="Picture 5">
            <a:extLst>
              <a:ext uri="{FF2B5EF4-FFF2-40B4-BE49-F238E27FC236}">
                <a16:creationId xmlns:a16="http://schemas.microsoft.com/office/drawing/2014/main" id="{0EB55366-FD0E-4438-A897-55616072D765}"/>
              </a:ext>
            </a:extLst>
          </p:cNvPr>
          <p:cNvPicPr>
            <a:picLocks noChangeAspect="1"/>
          </p:cNvPicPr>
          <p:nvPr/>
        </p:nvPicPr>
        <p:blipFill>
          <a:blip r:embed="rId3"/>
          <a:stretch>
            <a:fillRect/>
          </a:stretch>
        </p:blipFill>
        <p:spPr>
          <a:xfrm>
            <a:off x="5169264" y="2306452"/>
            <a:ext cx="652463" cy="652463"/>
          </a:xfrm>
          <a:prstGeom prst="rect">
            <a:avLst/>
          </a:prstGeom>
        </p:spPr>
      </p:pic>
      <p:pic>
        <p:nvPicPr>
          <p:cNvPr id="9" name="Picture 8">
            <a:extLst>
              <a:ext uri="{FF2B5EF4-FFF2-40B4-BE49-F238E27FC236}">
                <a16:creationId xmlns:a16="http://schemas.microsoft.com/office/drawing/2014/main" id="{648FEFAA-3EBB-4C01-ADD1-309BFA97D1A5}"/>
              </a:ext>
            </a:extLst>
          </p:cNvPr>
          <p:cNvPicPr>
            <a:picLocks noChangeAspect="1"/>
          </p:cNvPicPr>
          <p:nvPr/>
        </p:nvPicPr>
        <p:blipFill>
          <a:blip r:embed="rId4"/>
          <a:stretch>
            <a:fillRect/>
          </a:stretch>
        </p:blipFill>
        <p:spPr>
          <a:xfrm>
            <a:off x="1428930" y="3257851"/>
            <a:ext cx="652463" cy="652463"/>
          </a:xfrm>
          <a:prstGeom prst="rect">
            <a:avLst/>
          </a:prstGeom>
        </p:spPr>
      </p:pic>
      <p:pic>
        <p:nvPicPr>
          <p:cNvPr id="11" name="Picture 10">
            <a:extLst>
              <a:ext uri="{FF2B5EF4-FFF2-40B4-BE49-F238E27FC236}">
                <a16:creationId xmlns:a16="http://schemas.microsoft.com/office/drawing/2014/main" id="{2D96459A-8344-477F-A196-7950145D05D7}"/>
              </a:ext>
            </a:extLst>
          </p:cNvPr>
          <p:cNvPicPr>
            <a:picLocks noChangeAspect="1"/>
          </p:cNvPicPr>
          <p:nvPr/>
        </p:nvPicPr>
        <p:blipFill>
          <a:blip r:embed="rId5"/>
          <a:stretch>
            <a:fillRect/>
          </a:stretch>
        </p:blipFill>
        <p:spPr>
          <a:xfrm>
            <a:off x="5145271" y="3250500"/>
            <a:ext cx="676456" cy="710433"/>
          </a:xfrm>
          <a:prstGeom prst="rect">
            <a:avLst/>
          </a:prstGeom>
        </p:spPr>
      </p:pic>
      <p:pic>
        <p:nvPicPr>
          <p:cNvPr id="13" name="Picture 12">
            <a:extLst>
              <a:ext uri="{FF2B5EF4-FFF2-40B4-BE49-F238E27FC236}">
                <a16:creationId xmlns:a16="http://schemas.microsoft.com/office/drawing/2014/main" id="{8578BAF5-A941-487E-A131-06D7968997BB}"/>
              </a:ext>
            </a:extLst>
          </p:cNvPr>
          <p:cNvPicPr>
            <a:picLocks noChangeAspect="1"/>
          </p:cNvPicPr>
          <p:nvPr/>
        </p:nvPicPr>
        <p:blipFill>
          <a:blip r:embed="rId6"/>
          <a:stretch>
            <a:fillRect/>
          </a:stretch>
        </p:blipFill>
        <p:spPr>
          <a:xfrm>
            <a:off x="1371779" y="4152100"/>
            <a:ext cx="766763" cy="766763"/>
          </a:xfrm>
          <a:prstGeom prst="rect">
            <a:avLst/>
          </a:prstGeom>
        </p:spPr>
      </p:pic>
      <p:pic>
        <p:nvPicPr>
          <p:cNvPr id="15" name="Picture 14">
            <a:extLst>
              <a:ext uri="{FF2B5EF4-FFF2-40B4-BE49-F238E27FC236}">
                <a16:creationId xmlns:a16="http://schemas.microsoft.com/office/drawing/2014/main" id="{EF033AEB-9D9F-4A9A-83A6-485BC984B5D8}"/>
              </a:ext>
            </a:extLst>
          </p:cNvPr>
          <p:cNvPicPr>
            <a:picLocks noChangeAspect="1"/>
          </p:cNvPicPr>
          <p:nvPr/>
        </p:nvPicPr>
        <p:blipFill>
          <a:blip r:embed="rId7"/>
          <a:stretch>
            <a:fillRect/>
          </a:stretch>
        </p:blipFill>
        <p:spPr>
          <a:xfrm>
            <a:off x="1371778" y="4999837"/>
            <a:ext cx="766763" cy="766763"/>
          </a:xfrm>
          <a:prstGeom prst="rect">
            <a:avLst/>
          </a:prstGeom>
        </p:spPr>
      </p:pic>
      <p:sp>
        <p:nvSpPr>
          <p:cNvPr id="17" name="TextBox 16">
            <a:extLst>
              <a:ext uri="{FF2B5EF4-FFF2-40B4-BE49-F238E27FC236}">
                <a16:creationId xmlns:a16="http://schemas.microsoft.com/office/drawing/2014/main" id="{B69B9377-DBD1-4C7F-9A53-715C19487B65}"/>
              </a:ext>
            </a:extLst>
          </p:cNvPr>
          <p:cNvSpPr txBox="1"/>
          <p:nvPr/>
        </p:nvSpPr>
        <p:spPr>
          <a:xfrm>
            <a:off x="2128682" y="2440286"/>
            <a:ext cx="2443318" cy="369332"/>
          </a:xfrm>
          <a:prstGeom prst="rect">
            <a:avLst/>
          </a:prstGeom>
          <a:noFill/>
        </p:spPr>
        <p:txBody>
          <a:bodyPr wrap="square" rtlCol="0">
            <a:spAutoFit/>
          </a:bodyPr>
          <a:lstStyle/>
          <a:p>
            <a:r>
              <a:rPr lang="en-GB" dirty="0">
                <a:solidFill>
                  <a:srgbClr val="0D2153"/>
                </a:solidFill>
              </a:rPr>
              <a:t>@EalingFieldsPTSA</a:t>
            </a:r>
          </a:p>
        </p:txBody>
      </p:sp>
      <p:sp>
        <p:nvSpPr>
          <p:cNvPr id="19" name="TextBox 18">
            <a:extLst>
              <a:ext uri="{FF2B5EF4-FFF2-40B4-BE49-F238E27FC236}">
                <a16:creationId xmlns:a16="http://schemas.microsoft.com/office/drawing/2014/main" id="{B0C45EA2-297D-4279-8DE9-D483DF15DC42}"/>
              </a:ext>
            </a:extLst>
          </p:cNvPr>
          <p:cNvSpPr txBox="1"/>
          <p:nvPr/>
        </p:nvSpPr>
        <p:spPr>
          <a:xfrm>
            <a:off x="5821727" y="2440286"/>
            <a:ext cx="3848530" cy="369332"/>
          </a:xfrm>
          <a:prstGeom prst="rect">
            <a:avLst/>
          </a:prstGeom>
          <a:noFill/>
        </p:spPr>
        <p:txBody>
          <a:bodyPr wrap="square" rtlCol="0">
            <a:spAutoFit/>
          </a:bodyPr>
          <a:lstStyle/>
          <a:p>
            <a:r>
              <a:rPr lang="en-GB" dirty="0">
                <a:solidFill>
                  <a:srgbClr val="0D2153"/>
                </a:solidFill>
              </a:rPr>
              <a:t>@EFPTSA</a:t>
            </a:r>
          </a:p>
        </p:txBody>
      </p:sp>
      <p:sp>
        <p:nvSpPr>
          <p:cNvPr id="20" name="TextBox 19">
            <a:extLst>
              <a:ext uri="{FF2B5EF4-FFF2-40B4-BE49-F238E27FC236}">
                <a16:creationId xmlns:a16="http://schemas.microsoft.com/office/drawing/2014/main" id="{9C93CBB1-4360-4732-985D-F98ABE31C1A4}"/>
              </a:ext>
            </a:extLst>
          </p:cNvPr>
          <p:cNvSpPr txBox="1"/>
          <p:nvPr/>
        </p:nvSpPr>
        <p:spPr>
          <a:xfrm>
            <a:off x="2158050" y="3399416"/>
            <a:ext cx="2080511" cy="369332"/>
          </a:xfrm>
          <a:prstGeom prst="rect">
            <a:avLst/>
          </a:prstGeom>
          <a:noFill/>
        </p:spPr>
        <p:txBody>
          <a:bodyPr wrap="square" rtlCol="0">
            <a:spAutoFit/>
          </a:bodyPr>
          <a:lstStyle/>
          <a:p>
            <a:r>
              <a:rPr lang="en-GB" dirty="0">
                <a:solidFill>
                  <a:srgbClr val="0D2153"/>
                </a:solidFill>
              </a:rPr>
              <a:t>ef_ptsa</a:t>
            </a:r>
          </a:p>
        </p:txBody>
      </p:sp>
      <p:sp>
        <p:nvSpPr>
          <p:cNvPr id="21" name="TextBox 20">
            <a:extLst>
              <a:ext uri="{FF2B5EF4-FFF2-40B4-BE49-F238E27FC236}">
                <a16:creationId xmlns:a16="http://schemas.microsoft.com/office/drawing/2014/main" id="{DA3EF536-E486-4ABA-A7C0-FD4AB00ECA74}"/>
              </a:ext>
            </a:extLst>
          </p:cNvPr>
          <p:cNvSpPr txBox="1"/>
          <p:nvPr/>
        </p:nvSpPr>
        <p:spPr>
          <a:xfrm>
            <a:off x="5807927" y="3381510"/>
            <a:ext cx="2579519" cy="369332"/>
          </a:xfrm>
          <a:prstGeom prst="rect">
            <a:avLst/>
          </a:prstGeom>
          <a:noFill/>
        </p:spPr>
        <p:txBody>
          <a:bodyPr wrap="square" rtlCol="0">
            <a:spAutoFit/>
          </a:bodyPr>
          <a:lstStyle/>
          <a:p>
            <a:r>
              <a:rPr lang="en-GB" dirty="0">
                <a:solidFill>
                  <a:srgbClr val="0D2153"/>
                </a:solidFill>
              </a:rPr>
              <a:t>PTSA@ealingfields.co.uk</a:t>
            </a:r>
          </a:p>
        </p:txBody>
      </p:sp>
      <p:sp>
        <p:nvSpPr>
          <p:cNvPr id="22" name="TextBox 21">
            <a:extLst>
              <a:ext uri="{FF2B5EF4-FFF2-40B4-BE49-F238E27FC236}">
                <a16:creationId xmlns:a16="http://schemas.microsoft.com/office/drawing/2014/main" id="{65397BF5-5E2E-4603-A18A-46F7AE5E89A1}"/>
              </a:ext>
            </a:extLst>
          </p:cNvPr>
          <p:cNvSpPr txBox="1"/>
          <p:nvPr/>
        </p:nvSpPr>
        <p:spPr>
          <a:xfrm>
            <a:off x="2158050" y="5198552"/>
            <a:ext cx="4153850" cy="369332"/>
          </a:xfrm>
          <a:prstGeom prst="rect">
            <a:avLst/>
          </a:prstGeom>
          <a:noFill/>
        </p:spPr>
        <p:txBody>
          <a:bodyPr wrap="square" rtlCol="0">
            <a:spAutoFit/>
          </a:bodyPr>
          <a:lstStyle/>
          <a:p>
            <a:r>
              <a:rPr lang="en-GB" dirty="0">
                <a:solidFill>
                  <a:srgbClr val="0D2153"/>
                </a:solidFill>
              </a:rPr>
              <a:t>www.ealingfields.org.uk/about-us/ptsa</a:t>
            </a:r>
          </a:p>
        </p:txBody>
      </p:sp>
      <p:sp>
        <p:nvSpPr>
          <p:cNvPr id="23" name="TextBox 22">
            <a:extLst>
              <a:ext uri="{FF2B5EF4-FFF2-40B4-BE49-F238E27FC236}">
                <a16:creationId xmlns:a16="http://schemas.microsoft.com/office/drawing/2014/main" id="{6CD38FD9-79E0-486A-9D34-D8B11FE68B19}"/>
              </a:ext>
            </a:extLst>
          </p:cNvPr>
          <p:cNvSpPr txBox="1"/>
          <p:nvPr/>
        </p:nvSpPr>
        <p:spPr>
          <a:xfrm>
            <a:off x="2161636" y="4315446"/>
            <a:ext cx="5217064" cy="369332"/>
          </a:xfrm>
          <a:prstGeom prst="rect">
            <a:avLst/>
          </a:prstGeom>
          <a:noFill/>
        </p:spPr>
        <p:txBody>
          <a:bodyPr wrap="square" rtlCol="0">
            <a:spAutoFit/>
          </a:bodyPr>
          <a:lstStyle/>
          <a:p>
            <a:r>
              <a:rPr lang="en-GB" dirty="0">
                <a:solidFill>
                  <a:srgbClr val="0D2153"/>
                </a:solidFill>
              </a:rPr>
              <a:t>WhatsApp Broadcast Notifications – Coming Soon</a:t>
            </a:r>
          </a:p>
        </p:txBody>
      </p:sp>
    </p:spTree>
    <p:extLst>
      <p:ext uri="{BB962C8B-B14F-4D97-AF65-F5344CB8AC3E}">
        <p14:creationId xmlns:p14="http://schemas.microsoft.com/office/powerpoint/2010/main" val="4214884360"/>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ling_Fields_PTSA_Logo_Po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219200"/>
            <a:ext cx="7772400" cy="4189078"/>
          </a:xfrm>
          <a:prstGeom prst="rect">
            <a:avLst/>
          </a:prstGeom>
        </p:spPr>
      </p:pic>
    </p:spTree>
    <p:extLst>
      <p:ext uri="{BB962C8B-B14F-4D97-AF65-F5344CB8AC3E}">
        <p14:creationId xmlns:p14="http://schemas.microsoft.com/office/powerpoint/2010/main" val="1983479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062914"/>
            <a:ext cx="9144000" cy="1143000"/>
          </a:xfrm>
          <a:prstGeom prst="rect">
            <a:avLst/>
          </a:prstGeom>
        </p:spPr>
        <p:txBody>
          <a:bodyPr>
            <a:noAutofit/>
          </a:bodyPr>
          <a:lstStyle/>
          <a:p>
            <a:r>
              <a:rPr lang="en-US" sz="8000" b="1" u="sng" dirty="0">
                <a:solidFill>
                  <a:srgbClr val="0D2153"/>
                </a:solidFill>
              </a:rPr>
              <a:t>Objective</a:t>
            </a:r>
          </a:p>
        </p:txBody>
      </p:sp>
      <p:sp>
        <p:nvSpPr>
          <p:cNvPr id="7" name="Content Placeholder 6"/>
          <p:cNvSpPr>
            <a:spLocks noGrp="1"/>
          </p:cNvSpPr>
          <p:nvPr>
            <p:ph idx="4294967295"/>
          </p:nvPr>
        </p:nvSpPr>
        <p:spPr>
          <a:xfrm>
            <a:off x="457200" y="2388476"/>
            <a:ext cx="8229600" cy="3381703"/>
          </a:xfrm>
          <a:prstGeom prst="rect">
            <a:avLst/>
          </a:prstGeom>
        </p:spPr>
        <p:txBody>
          <a:bodyPr>
            <a:normAutofit lnSpcReduction="10000"/>
          </a:bodyPr>
          <a:lstStyle/>
          <a:p>
            <a:pPr marL="0" indent="0" algn="ctr">
              <a:buNone/>
            </a:pPr>
            <a:r>
              <a:rPr lang="en-US" sz="7200" dirty="0">
                <a:solidFill>
                  <a:srgbClr val="0D2153"/>
                </a:solidFill>
              </a:rPr>
              <a:t>“To enrich every student’s school journey”</a:t>
            </a:r>
          </a:p>
        </p:txBody>
      </p:sp>
    </p:spTree>
    <p:extLst>
      <p:ext uri="{BB962C8B-B14F-4D97-AF65-F5344CB8AC3E}">
        <p14:creationId xmlns:p14="http://schemas.microsoft.com/office/powerpoint/2010/main" val="3208383316"/>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79438"/>
            <a:ext cx="9144000" cy="1143000"/>
          </a:xfrm>
          <a:prstGeom prst="rect">
            <a:avLst/>
          </a:prstGeom>
        </p:spPr>
        <p:txBody>
          <a:bodyPr>
            <a:noAutofit/>
          </a:bodyPr>
          <a:lstStyle/>
          <a:p>
            <a:r>
              <a:rPr lang="en-US" sz="8000" b="1" u="sng" dirty="0">
                <a:solidFill>
                  <a:srgbClr val="0D2153"/>
                </a:solidFill>
              </a:rPr>
              <a:t>P.T.S.A</a:t>
            </a:r>
          </a:p>
        </p:txBody>
      </p:sp>
      <p:sp>
        <p:nvSpPr>
          <p:cNvPr id="7" name="Content Placeholder 6"/>
          <p:cNvSpPr>
            <a:spLocks noGrp="1"/>
          </p:cNvSpPr>
          <p:nvPr>
            <p:ph idx="4294967295"/>
          </p:nvPr>
        </p:nvSpPr>
        <p:spPr>
          <a:xfrm>
            <a:off x="515006" y="1722438"/>
            <a:ext cx="8113988" cy="4884738"/>
          </a:xfrm>
          <a:prstGeom prst="rect">
            <a:avLst/>
          </a:prstGeom>
        </p:spPr>
        <p:txBody>
          <a:bodyPr>
            <a:noAutofit/>
          </a:bodyPr>
          <a:lstStyle/>
          <a:p>
            <a:pPr marL="0" indent="0" algn="ctr">
              <a:buNone/>
            </a:pPr>
            <a:r>
              <a:rPr lang="en-US" sz="3200" b="1" u="sng" dirty="0">
                <a:solidFill>
                  <a:srgbClr val="0D2153"/>
                </a:solidFill>
              </a:rPr>
              <a:t>A PTA with a difference - S is for Student</a:t>
            </a:r>
            <a:endParaRPr lang="en-US" sz="3200" u="sng" dirty="0">
              <a:solidFill>
                <a:srgbClr val="0D2153"/>
              </a:solidFill>
            </a:endParaRPr>
          </a:p>
          <a:p>
            <a:pPr marL="0" indent="0" algn="ctr">
              <a:buNone/>
            </a:pPr>
            <a:r>
              <a:rPr lang="en-US" sz="3200" u="sng" dirty="0">
                <a:solidFill>
                  <a:srgbClr val="0D2153"/>
                </a:solidFill>
              </a:rPr>
              <a:t>We Represent ALL Ealing Fields Stakeholders</a:t>
            </a:r>
          </a:p>
          <a:p>
            <a:pPr>
              <a:lnSpc>
                <a:spcPct val="150000"/>
              </a:lnSpc>
            </a:pPr>
            <a:r>
              <a:rPr lang="en-US" dirty="0">
                <a:solidFill>
                  <a:srgbClr val="0D2153"/>
                </a:solidFill>
              </a:rPr>
              <a:t>Parents </a:t>
            </a:r>
            <a:r>
              <a:rPr lang="mr-IN" dirty="0">
                <a:solidFill>
                  <a:srgbClr val="0D2153"/>
                </a:solidFill>
              </a:rPr>
              <a:t>–</a:t>
            </a:r>
            <a:r>
              <a:rPr lang="en-US" dirty="0">
                <a:solidFill>
                  <a:srgbClr val="0D2153"/>
                </a:solidFill>
              </a:rPr>
              <a:t> ALL Parents, Carers and wider family</a:t>
            </a:r>
          </a:p>
          <a:p>
            <a:pPr>
              <a:lnSpc>
                <a:spcPct val="150000"/>
              </a:lnSpc>
            </a:pPr>
            <a:r>
              <a:rPr lang="en-US" dirty="0">
                <a:solidFill>
                  <a:srgbClr val="0D2153"/>
                </a:solidFill>
              </a:rPr>
              <a:t>Teachers </a:t>
            </a:r>
            <a:r>
              <a:rPr lang="mr-IN" dirty="0">
                <a:solidFill>
                  <a:srgbClr val="0D2153"/>
                </a:solidFill>
              </a:rPr>
              <a:t>–</a:t>
            </a:r>
            <a:r>
              <a:rPr lang="en-US" dirty="0">
                <a:solidFill>
                  <a:srgbClr val="0D2153"/>
                </a:solidFill>
              </a:rPr>
              <a:t> ALL Ealing Fields Staff &amp; Governors</a:t>
            </a:r>
          </a:p>
          <a:p>
            <a:pPr>
              <a:lnSpc>
                <a:spcPct val="150000"/>
              </a:lnSpc>
            </a:pPr>
            <a:r>
              <a:rPr lang="en-US" dirty="0">
                <a:solidFill>
                  <a:srgbClr val="0D2153"/>
                </a:solidFill>
              </a:rPr>
              <a:t>Students </a:t>
            </a:r>
            <a:r>
              <a:rPr lang="mr-IN" dirty="0">
                <a:solidFill>
                  <a:srgbClr val="0D2153"/>
                </a:solidFill>
              </a:rPr>
              <a:t>–</a:t>
            </a:r>
            <a:r>
              <a:rPr lang="en-US" dirty="0">
                <a:solidFill>
                  <a:srgbClr val="0D2153"/>
                </a:solidFill>
              </a:rPr>
              <a:t> ALL Ealing Fields Students</a:t>
            </a:r>
          </a:p>
          <a:p>
            <a:pPr marL="0" indent="0" algn="ctr">
              <a:buNone/>
            </a:pPr>
            <a:r>
              <a:rPr lang="en-US" sz="2000" dirty="0">
                <a:solidFill>
                  <a:srgbClr val="0D2153"/>
                </a:solidFill>
              </a:rPr>
              <a:t>We encourage the students to be an active part of the PTSA by suggesting and voting on events and fundraising projects, as well as helping to run events through our PTSA Student Ambassador Programme.</a:t>
            </a:r>
          </a:p>
        </p:txBody>
      </p:sp>
    </p:spTree>
    <p:extLst>
      <p:ext uri="{BB962C8B-B14F-4D97-AF65-F5344CB8AC3E}">
        <p14:creationId xmlns:p14="http://schemas.microsoft.com/office/powerpoint/2010/main" val="4006156548"/>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8624"/>
            <a:ext cx="9144000" cy="1143000"/>
          </a:xfrm>
          <a:prstGeom prst="rect">
            <a:avLst/>
          </a:prstGeom>
        </p:spPr>
        <p:txBody>
          <a:bodyPr>
            <a:noAutofit/>
          </a:bodyPr>
          <a:lstStyle/>
          <a:p>
            <a:r>
              <a:rPr lang="en-US" sz="8000" b="1" u="sng" dirty="0">
                <a:solidFill>
                  <a:srgbClr val="0D2153"/>
                </a:solidFill>
              </a:rPr>
              <a:t>Projects Funded</a:t>
            </a:r>
          </a:p>
        </p:txBody>
      </p:sp>
      <p:sp>
        <p:nvSpPr>
          <p:cNvPr id="7" name="Content Placeholder 6"/>
          <p:cNvSpPr>
            <a:spLocks noGrp="1"/>
          </p:cNvSpPr>
          <p:nvPr>
            <p:ph idx="4294967295"/>
          </p:nvPr>
        </p:nvSpPr>
        <p:spPr>
          <a:xfrm>
            <a:off x="1744717" y="2094186"/>
            <a:ext cx="5749160" cy="4096407"/>
          </a:xfrm>
          <a:prstGeom prst="rect">
            <a:avLst/>
          </a:prstGeom>
        </p:spPr>
        <p:txBody>
          <a:bodyPr>
            <a:noAutofit/>
          </a:bodyPr>
          <a:lstStyle/>
          <a:p>
            <a:pPr lvl="0"/>
            <a:r>
              <a:rPr lang="en-GB" dirty="0">
                <a:solidFill>
                  <a:srgbClr val="0D2153"/>
                </a:solidFill>
              </a:rPr>
              <a:t>£7,500 for a Performance Sound System</a:t>
            </a:r>
          </a:p>
          <a:p>
            <a:pPr lvl="0"/>
            <a:r>
              <a:rPr lang="en-GB" dirty="0">
                <a:solidFill>
                  <a:srgbClr val="0D2153"/>
                </a:solidFill>
              </a:rPr>
              <a:t>£5,000 for the School Mini Bus</a:t>
            </a:r>
          </a:p>
          <a:p>
            <a:pPr lvl="0"/>
            <a:r>
              <a:rPr lang="en-GB" dirty="0">
                <a:solidFill>
                  <a:srgbClr val="0D2153"/>
                </a:solidFill>
              </a:rPr>
              <a:t>£885 for the </a:t>
            </a:r>
            <a:r>
              <a:rPr lang="en-GB" i="1" dirty="0">
                <a:solidFill>
                  <a:srgbClr val="0D2153"/>
                </a:solidFill>
              </a:rPr>
              <a:t>Jack Petchey’s Speak Out Challenge</a:t>
            </a:r>
            <a:r>
              <a:rPr lang="en-GB" dirty="0">
                <a:solidFill>
                  <a:srgbClr val="0D2153"/>
                </a:solidFill>
              </a:rPr>
              <a:t> Workshops</a:t>
            </a:r>
          </a:p>
          <a:p>
            <a:pPr lvl="0"/>
            <a:r>
              <a:rPr lang="en-GB" dirty="0">
                <a:solidFill>
                  <a:srgbClr val="0D2153"/>
                </a:solidFill>
              </a:rPr>
              <a:t>£700 for an Art Press</a:t>
            </a:r>
          </a:p>
          <a:p>
            <a:pPr lvl="0"/>
            <a:r>
              <a:rPr lang="en-GB" dirty="0">
                <a:solidFill>
                  <a:srgbClr val="0D2153"/>
                </a:solidFill>
              </a:rPr>
              <a:t>£500 for the school production of </a:t>
            </a:r>
            <a:r>
              <a:rPr lang="en-GB" i="1" dirty="0">
                <a:solidFill>
                  <a:srgbClr val="0D2153"/>
                </a:solidFill>
              </a:rPr>
              <a:t>Oliver!</a:t>
            </a:r>
          </a:p>
          <a:p>
            <a:r>
              <a:rPr lang="en-GB" dirty="0">
                <a:solidFill>
                  <a:srgbClr val="0D2153"/>
                </a:solidFill>
              </a:rPr>
              <a:t>£475 for the maths </a:t>
            </a:r>
            <a:r>
              <a:rPr lang="en-GB" i="1" dirty="0">
                <a:solidFill>
                  <a:srgbClr val="0D2153"/>
                </a:solidFill>
              </a:rPr>
              <a:t>Tagtiv8</a:t>
            </a:r>
            <a:r>
              <a:rPr lang="en-GB" dirty="0">
                <a:solidFill>
                  <a:srgbClr val="0D2153"/>
                </a:solidFill>
              </a:rPr>
              <a:t> programme</a:t>
            </a:r>
          </a:p>
          <a:p>
            <a:r>
              <a:rPr lang="en-GB" dirty="0">
                <a:solidFill>
                  <a:srgbClr val="0D2153"/>
                </a:solidFill>
              </a:rPr>
              <a:t>£383 for a Digital Oscilloscope</a:t>
            </a:r>
          </a:p>
          <a:p>
            <a:r>
              <a:rPr lang="en-GB" dirty="0">
                <a:solidFill>
                  <a:srgbClr val="0D2153"/>
                </a:solidFill>
              </a:rPr>
              <a:t>£204 for a Digital Joule / Watt Meter</a:t>
            </a:r>
            <a:endParaRPr lang="en-US" u="sng" dirty="0">
              <a:solidFill>
                <a:srgbClr val="0D2153"/>
              </a:solidFill>
            </a:endParaRPr>
          </a:p>
        </p:txBody>
      </p:sp>
    </p:spTree>
    <p:extLst>
      <p:ext uri="{BB962C8B-B14F-4D97-AF65-F5344CB8AC3E}">
        <p14:creationId xmlns:p14="http://schemas.microsoft.com/office/powerpoint/2010/main" val="3714627553"/>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22612"/>
            <a:ext cx="9144000" cy="1143000"/>
          </a:xfrm>
          <a:prstGeom prst="rect">
            <a:avLst/>
          </a:prstGeom>
        </p:spPr>
        <p:txBody>
          <a:bodyPr>
            <a:noAutofit/>
          </a:bodyPr>
          <a:lstStyle/>
          <a:p>
            <a:r>
              <a:rPr lang="en-US" sz="8000" b="1" u="sng" dirty="0">
                <a:solidFill>
                  <a:srgbClr val="0D2153"/>
                </a:solidFill>
              </a:rPr>
              <a:t>Fundraising</a:t>
            </a:r>
          </a:p>
        </p:txBody>
      </p:sp>
      <p:graphicFrame>
        <p:nvGraphicFramePr>
          <p:cNvPr id="5" name="Table 4"/>
          <p:cNvGraphicFramePr>
            <a:graphicFrameLocks noGrp="1"/>
          </p:cNvGraphicFramePr>
          <p:nvPr>
            <p:extLst>
              <p:ext uri="{D42A27DB-BD31-4B8C-83A1-F6EECF244321}">
                <p14:modId xmlns:p14="http://schemas.microsoft.com/office/powerpoint/2010/main" val="3460068003"/>
              </p:ext>
            </p:extLst>
          </p:nvPr>
        </p:nvGraphicFramePr>
        <p:xfrm>
          <a:off x="1371335" y="2132949"/>
          <a:ext cx="6688667" cy="2651760"/>
        </p:xfrm>
        <a:graphic>
          <a:graphicData uri="http://schemas.openxmlformats.org/drawingml/2006/table">
            <a:tbl>
              <a:tblPr firstRow="1" bandRow="1">
                <a:tableStyleId>{BC89EF96-8CEA-46FF-86C4-4CE0E7609802}</a:tableStyleId>
              </a:tblPr>
              <a:tblGrid>
                <a:gridCol w="1439336">
                  <a:extLst>
                    <a:ext uri="{9D8B030D-6E8A-4147-A177-3AD203B41FA5}">
                      <a16:colId xmlns:a16="http://schemas.microsoft.com/office/drawing/2014/main" val="20000"/>
                    </a:ext>
                  </a:extLst>
                </a:gridCol>
                <a:gridCol w="2064564">
                  <a:extLst>
                    <a:ext uri="{9D8B030D-6E8A-4147-A177-3AD203B41FA5}">
                      <a16:colId xmlns:a16="http://schemas.microsoft.com/office/drawing/2014/main" val="20001"/>
                    </a:ext>
                  </a:extLst>
                </a:gridCol>
                <a:gridCol w="1439333">
                  <a:extLst>
                    <a:ext uri="{9D8B030D-6E8A-4147-A177-3AD203B41FA5}">
                      <a16:colId xmlns:a16="http://schemas.microsoft.com/office/drawing/2014/main" val="20002"/>
                    </a:ext>
                  </a:extLst>
                </a:gridCol>
                <a:gridCol w="1745434">
                  <a:extLst>
                    <a:ext uri="{9D8B030D-6E8A-4147-A177-3AD203B41FA5}">
                      <a16:colId xmlns:a16="http://schemas.microsoft.com/office/drawing/2014/main" val="20003"/>
                    </a:ext>
                  </a:extLst>
                </a:gridCol>
              </a:tblGrid>
              <a:tr h="370840">
                <a:tc>
                  <a:txBody>
                    <a:bodyPr/>
                    <a:lstStyle/>
                    <a:p>
                      <a:r>
                        <a:rPr lang="en-US" sz="2400" dirty="0">
                          <a:solidFill>
                            <a:srgbClr val="0D2153"/>
                          </a:solidFill>
                        </a:rPr>
                        <a:t>Year</a:t>
                      </a:r>
                    </a:p>
                  </a:txBody>
                  <a:tcPr/>
                </a:tc>
                <a:tc>
                  <a:txBody>
                    <a:bodyPr/>
                    <a:lstStyle/>
                    <a:p>
                      <a:pPr algn="ctr"/>
                      <a:r>
                        <a:rPr lang="en-US" sz="2400" dirty="0">
                          <a:solidFill>
                            <a:srgbClr val="0D2153"/>
                          </a:solidFill>
                        </a:rPr>
                        <a:t>Average</a:t>
                      </a:r>
                      <a:r>
                        <a:rPr lang="en-US" sz="2400" baseline="0" dirty="0">
                          <a:solidFill>
                            <a:srgbClr val="0D2153"/>
                          </a:solidFill>
                        </a:rPr>
                        <a:t> No. of Students</a:t>
                      </a:r>
                      <a:endParaRPr lang="en-US" sz="2400" dirty="0">
                        <a:solidFill>
                          <a:srgbClr val="0D2153"/>
                        </a:solidFill>
                      </a:endParaRPr>
                    </a:p>
                  </a:txBody>
                  <a:tcPr/>
                </a:tc>
                <a:tc>
                  <a:txBody>
                    <a:bodyPr/>
                    <a:lstStyle/>
                    <a:p>
                      <a:r>
                        <a:rPr lang="en-US" sz="2400" dirty="0">
                          <a:solidFill>
                            <a:srgbClr val="0D2153"/>
                          </a:solidFill>
                        </a:rPr>
                        <a:t>Funds Raised</a:t>
                      </a:r>
                    </a:p>
                  </a:txBody>
                  <a:tcPr/>
                </a:tc>
                <a:tc>
                  <a:txBody>
                    <a:bodyPr/>
                    <a:lstStyle/>
                    <a:p>
                      <a:r>
                        <a:rPr lang="en-US" sz="2400" dirty="0">
                          <a:solidFill>
                            <a:srgbClr val="0D2153"/>
                          </a:solidFill>
                        </a:rPr>
                        <a:t>Amount</a:t>
                      </a:r>
                      <a:r>
                        <a:rPr lang="en-US" sz="2400" baseline="0" dirty="0">
                          <a:solidFill>
                            <a:srgbClr val="0D2153"/>
                          </a:solidFill>
                        </a:rPr>
                        <a:t> per Student</a:t>
                      </a:r>
                      <a:endParaRPr lang="en-US" sz="2400" dirty="0">
                        <a:solidFill>
                          <a:srgbClr val="0D2153"/>
                        </a:solidFill>
                      </a:endParaRPr>
                    </a:p>
                  </a:txBody>
                  <a:tcPr/>
                </a:tc>
                <a:extLst>
                  <a:ext uri="{0D108BD9-81ED-4DB2-BD59-A6C34878D82A}">
                    <a16:rowId xmlns:a16="http://schemas.microsoft.com/office/drawing/2014/main" val="10000"/>
                  </a:ext>
                </a:extLst>
              </a:tr>
              <a:tr h="370840">
                <a:tc>
                  <a:txBody>
                    <a:bodyPr/>
                    <a:lstStyle/>
                    <a:p>
                      <a:r>
                        <a:rPr lang="en-US" sz="2400" dirty="0">
                          <a:solidFill>
                            <a:srgbClr val="0D2153"/>
                          </a:solidFill>
                        </a:rPr>
                        <a:t>2017</a:t>
                      </a:r>
                    </a:p>
                  </a:txBody>
                  <a:tcPr/>
                </a:tc>
                <a:tc>
                  <a:txBody>
                    <a:bodyPr/>
                    <a:lstStyle/>
                    <a:p>
                      <a:pPr algn="ctr"/>
                      <a:r>
                        <a:rPr lang="en-US" sz="2400" dirty="0">
                          <a:solidFill>
                            <a:srgbClr val="0D2153"/>
                          </a:solidFill>
                        </a:rPr>
                        <a:t>160</a:t>
                      </a:r>
                    </a:p>
                  </a:txBody>
                  <a:tcPr/>
                </a:tc>
                <a:tc>
                  <a:txBody>
                    <a:bodyPr/>
                    <a:lstStyle/>
                    <a:p>
                      <a:r>
                        <a:rPr lang="en-US" sz="2400" dirty="0">
                          <a:solidFill>
                            <a:srgbClr val="0D2153"/>
                          </a:solidFill>
                        </a:rPr>
                        <a:t>£2,645</a:t>
                      </a:r>
                    </a:p>
                  </a:txBody>
                  <a:tcPr/>
                </a:tc>
                <a:tc>
                  <a:txBody>
                    <a:bodyPr/>
                    <a:lstStyle/>
                    <a:p>
                      <a:r>
                        <a:rPr lang="en-US" sz="2400" dirty="0">
                          <a:solidFill>
                            <a:srgbClr val="0D2153"/>
                          </a:solidFill>
                        </a:rPr>
                        <a:t>£16.53</a:t>
                      </a:r>
                    </a:p>
                  </a:txBody>
                  <a:tcPr/>
                </a:tc>
                <a:extLst>
                  <a:ext uri="{0D108BD9-81ED-4DB2-BD59-A6C34878D82A}">
                    <a16:rowId xmlns:a16="http://schemas.microsoft.com/office/drawing/2014/main" val="10001"/>
                  </a:ext>
                </a:extLst>
              </a:tr>
              <a:tr h="370840">
                <a:tc>
                  <a:txBody>
                    <a:bodyPr/>
                    <a:lstStyle/>
                    <a:p>
                      <a:r>
                        <a:rPr lang="en-US" sz="2400" dirty="0">
                          <a:solidFill>
                            <a:srgbClr val="0D2153"/>
                          </a:solidFill>
                        </a:rPr>
                        <a:t>2018</a:t>
                      </a:r>
                    </a:p>
                  </a:txBody>
                  <a:tcPr/>
                </a:tc>
                <a:tc>
                  <a:txBody>
                    <a:bodyPr/>
                    <a:lstStyle/>
                    <a:p>
                      <a:pPr algn="ctr"/>
                      <a:r>
                        <a:rPr lang="en-US" sz="2400" dirty="0">
                          <a:solidFill>
                            <a:srgbClr val="0D2153"/>
                          </a:solidFill>
                        </a:rPr>
                        <a:t>280</a:t>
                      </a:r>
                    </a:p>
                  </a:txBody>
                  <a:tcPr/>
                </a:tc>
                <a:tc>
                  <a:txBody>
                    <a:bodyPr/>
                    <a:lstStyle/>
                    <a:p>
                      <a:r>
                        <a:rPr lang="en-US" sz="2400" dirty="0">
                          <a:solidFill>
                            <a:srgbClr val="0D2153"/>
                          </a:solidFill>
                        </a:rPr>
                        <a:t>£6,252</a:t>
                      </a:r>
                    </a:p>
                  </a:txBody>
                  <a:tcPr/>
                </a:tc>
                <a:tc>
                  <a:txBody>
                    <a:bodyPr/>
                    <a:lstStyle/>
                    <a:p>
                      <a:r>
                        <a:rPr lang="en-US" sz="2400" dirty="0">
                          <a:solidFill>
                            <a:srgbClr val="0D2153"/>
                          </a:solidFill>
                        </a:rPr>
                        <a:t>£22.33</a:t>
                      </a:r>
                    </a:p>
                  </a:txBody>
                  <a:tcPr/>
                </a:tc>
                <a:extLst>
                  <a:ext uri="{0D108BD9-81ED-4DB2-BD59-A6C34878D82A}">
                    <a16:rowId xmlns:a16="http://schemas.microsoft.com/office/drawing/2014/main" val="10002"/>
                  </a:ext>
                </a:extLst>
              </a:tr>
              <a:tr h="370840">
                <a:tc>
                  <a:txBody>
                    <a:bodyPr/>
                    <a:lstStyle/>
                    <a:p>
                      <a:r>
                        <a:rPr lang="en-US" sz="2400" dirty="0">
                          <a:solidFill>
                            <a:srgbClr val="0D2153"/>
                          </a:solidFill>
                        </a:rPr>
                        <a:t>2019</a:t>
                      </a:r>
                    </a:p>
                  </a:txBody>
                  <a:tcPr/>
                </a:tc>
                <a:tc>
                  <a:txBody>
                    <a:bodyPr/>
                    <a:lstStyle/>
                    <a:p>
                      <a:pPr algn="ctr"/>
                      <a:r>
                        <a:rPr lang="en-US" sz="2400" dirty="0">
                          <a:solidFill>
                            <a:srgbClr val="0D2153"/>
                          </a:solidFill>
                        </a:rPr>
                        <a:t>400</a:t>
                      </a:r>
                    </a:p>
                  </a:txBody>
                  <a:tcPr/>
                </a:tc>
                <a:tc>
                  <a:txBody>
                    <a:bodyPr/>
                    <a:lstStyle/>
                    <a:p>
                      <a:r>
                        <a:rPr lang="en-US" sz="2400" dirty="0">
                          <a:solidFill>
                            <a:srgbClr val="0D2153"/>
                          </a:solidFill>
                        </a:rPr>
                        <a:t>£9,045</a:t>
                      </a:r>
                    </a:p>
                  </a:txBody>
                  <a:tcPr/>
                </a:tc>
                <a:tc>
                  <a:txBody>
                    <a:bodyPr/>
                    <a:lstStyle/>
                    <a:p>
                      <a:r>
                        <a:rPr lang="en-US" sz="2400" dirty="0">
                          <a:solidFill>
                            <a:srgbClr val="0D2153"/>
                          </a:solidFill>
                        </a:rPr>
                        <a:t>£22.62</a:t>
                      </a:r>
                    </a:p>
                  </a:txBody>
                  <a:tcPr/>
                </a:tc>
                <a:extLst>
                  <a:ext uri="{0D108BD9-81ED-4DB2-BD59-A6C34878D82A}">
                    <a16:rowId xmlns:a16="http://schemas.microsoft.com/office/drawing/2014/main" val="10003"/>
                  </a:ext>
                </a:extLst>
              </a:tr>
              <a:tr h="370840">
                <a:tc>
                  <a:txBody>
                    <a:bodyPr/>
                    <a:lstStyle/>
                    <a:p>
                      <a:r>
                        <a:rPr lang="en-US" sz="2400" i="1" dirty="0">
                          <a:solidFill>
                            <a:srgbClr val="FF0000"/>
                          </a:solidFill>
                        </a:rPr>
                        <a:t>2020*</a:t>
                      </a:r>
                    </a:p>
                  </a:txBody>
                  <a:tcPr/>
                </a:tc>
                <a:tc>
                  <a:txBody>
                    <a:bodyPr/>
                    <a:lstStyle/>
                    <a:p>
                      <a:pPr algn="ctr"/>
                      <a:r>
                        <a:rPr lang="en-US" sz="2400" i="1" dirty="0">
                          <a:solidFill>
                            <a:srgbClr val="FF0000"/>
                          </a:solidFill>
                        </a:rPr>
                        <a:t>520</a:t>
                      </a:r>
                    </a:p>
                  </a:txBody>
                  <a:tcPr/>
                </a:tc>
                <a:tc>
                  <a:txBody>
                    <a:bodyPr/>
                    <a:lstStyle/>
                    <a:p>
                      <a:r>
                        <a:rPr lang="en-US" sz="2400" i="1" dirty="0">
                          <a:solidFill>
                            <a:srgbClr val="FF0000"/>
                          </a:solidFill>
                        </a:rPr>
                        <a:t>£2,830</a:t>
                      </a:r>
                    </a:p>
                  </a:txBody>
                  <a:tcPr/>
                </a:tc>
                <a:tc>
                  <a:txBody>
                    <a:bodyPr/>
                    <a:lstStyle/>
                    <a:p>
                      <a:r>
                        <a:rPr lang="en-US" sz="2400" i="1" dirty="0">
                          <a:solidFill>
                            <a:srgbClr val="FF0000"/>
                          </a:solidFill>
                        </a:rPr>
                        <a:t>£5.44</a:t>
                      </a:r>
                    </a:p>
                  </a:txBody>
                  <a:tcPr/>
                </a:tc>
                <a:extLst>
                  <a:ext uri="{0D108BD9-81ED-4DB2-BD59-A6C34878D82A}">
                    <a16:rowId xmlns:a16="http://schemas.microsoft.com/office/drawing/2014/main" val="10004"/>
                  </a:ext>
                </a:extLst>
              </a:tr>
            </a:tbl>
          </a:graphicData>
        </a:graphic>
      </p:graphicFrame>
      <p:sp>
        <p:nvSpPr>
          <p:cNvPr id="3" name="TextBox 2">
            <a:extLst>
              <a:ext uri="{FF2B5EF4-FFF2-40B4-BE49-F238E27FC236}">
                <a16:creationId xmlns:a16="http://schemas.microsoft.com/office/drawing/2014/main" id="{BE15653F-0BD9-40F7-B374-9450D4757BD1}"/>
              </a:ext>
            </a:extLst>
          </p:cNvPr>
          <p:cNvSpPr txBox="1"/>
          <p:nvPr/>
        </p:nvSpPr>
        <p:spPr>
          <a:xfrm>
            <a:off x="457200" y="4863768"/>
            <a:ext cx="8400236" cy="923330"/>
          </a:xfrm>
          <a:prstGeom prst="rect">
            <a:avLst/>
          </a:prstGeom>
          <a:noFill/>
        </p:spPr>
        <p:txBody>
          <a:bodyPr wrap="square" rtlCol="0">
            <a:spAutoFit/>
          </a:bodyPr>
          <a:lstStyle/>
          <a:p>
            <a:pPr algn="ctr"/>
            <a:r>
              <a:rPr lang="en-GB" dirty="0">
                <a:solidFill>
                  <a:srgbClr val="FF0000"/>
                </a:solidFill>
              </a:rPr>
              <a:t>*Covid 19 Pandemic – Majority of PTSA activities &amp; events cancelled.</a:t>
            </a:r>
            <a:endParaRPr lang="en-GB" dirty="0">
              <a:solidFill>
                <a:srgbClr val="0D2153"/>
              </a:solidFill>
            </a:endParaRPr>
          </a:p>
          <a:p>
            <a:pPr algn="ctr"/>
            <a:r>
              <a:rPr lang="en-GB" dirty="0">
                <a:solidFill>
                  <a:srgbClr val="0D2153"/>
                </a:solidFill>
              </a:rPr>
              <a:t>With a full school of 650+ students &amp; the new site facilities we predict that</a:t>
            </a:r>
          </a:p>
          <a:p>
            <a:pPr algn="ctr"/>
            <a:r>
              <a:rPr lang="en-GB" dirty="0">
                <a:solidFill>
                  <a:srgbClr val="0D2153"/>
                </a:solidFill>
              </a:rPr>
              <a:t>Ealing Fields PTSA has the potential to raise over £15,000 p.a. in normal circumstances.</a:t>
            </a:r>
          </a:p>
        </p:txBody>
      </p:sp>
    </p:spTree>
    <p:extLst>
      <p:ext uri="{BB962C8B-B14F-4D97-AF65-F5344CB8AC3E}">
        <p14:creationId xmlns:p14="http://schemas.microsoft.com/office/powerpoint/2010/main" val="3117393540"/>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4294967295"/>
          </p:nvPr>
        </p:nvSpPr>
        <p:spPr>
          <a:xfrm>
            <a:off x="287338" y="1693863"/>
            <a:ext cx="8856662" cy="919162"/>
          </a:xfrm>
          <a:prstGeom prst="rect">
            <a:avLst/>
          </a:prstGeom>
        </p:spPr>
        <p:txBody>
          <a:bodyPr>
            <a:noAutofit/>
          </a:bodyPr>
          <a:lstStyle/>
          <a:p>
            <a:pPr marL="0" lvl="0" indent="0" algn="ctr">
              <a:buNone/>
            </a:pPr>
            <a:r>
              <a:rPr lang="en-GB" sz="6600" b="1" dirty="0">
                <a:solidFill>
                  <a:srgbClr val="0D2153"/>
                </a:solidFill>
              </a:rPr>
              <a:t>£7k in 7 Weeks!</a:t>
            </a:r>
          </a:p>
          <a:p>
            <a:pPr lvl="0"/>
            <a:endParaRPr lang="en-GB" sz="6600" dirty="0">
              <a:solidFill>
                <a:srgbClr val="0D2153"/>
              </a:solidFill>
            </a:endParaRPr>
          </a:p>
          <a:p>
            <a:pPr marL="0" lvl="0" indent="0">
              <a:buNone/>
            </a:pPr>
            <a:endParaRPr lang="en-GB" sz="6600" dirty="0"/>
          </a:p>
          <a:p>
            <a:endParaRPr lang="en-US" sz="6600" u="sng" dirty="0">
              <a:solidFill>
                <a:srgbClr val="0D2153"/>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380574773"/>
              </p:ext>
            </p:extLst>
          </p:nvPr>
        </p:nvGraphicFramePr>
        <p:xfrm>
          <a:off x="1159283" y="2890346"/>
          <a:ext cx="6812409" cy="2743200"/>
        </p:xfrm>
        <a:graphic>
          <a:graphicData uri="http://schemas.openxmlformats.org/drawingml/2006/table">
            <a:tbl>
              <a:tblPr firstRow="1" bandRow="1">
                <a:tableStyleId>{BC89EF96-8CEA-46FF-86C4-4CE0E7609802}</a:tableStyleId>
              </a:tblPr>
              <a:tblGrid>
                <a:gridCol w="3412718">
                  <a:extLst>
                    <a:ext uri="{9D8B030D-6E8A-4147-A177-3AD203B41FA5}">
                      <a16:colId xmlns:a16="http://schemas.microsoft.com/office/drawing/2014/main" val="20000"/>
                    </a:ext>
                  </a:extLst>
                </a:gridCol>
                <a:gridCol w="3399691">
                  <a:extLst>
                    <a:ext uri="{9D8B030D-6E8A-4147-A177-3AD203B41FA5}">
                      <a16:colId xmlns:a16="http://schemas.microsoft.com/office/drawing/2014/main" val="20001"/>
                    </a:ext>
                  </a:extLst>
                </a:gridCol>
              </a:tblGrid>
              <a:tr h="370840">
                <a:tc>
                  <a:txBody>
                    <a:bodyPr/>
                    <a:lstStyle/>
                    <a:p>
                      <a:r>
                        <a:rPr lang="en-US" sz="2400" u="sng" dirty="0">
                          <a:solidFill>
                            <a:srgbClr val="0D2153"/>
                          </a:solidFill>
                        </a:rPr>
                        <a:t>Event</a:t>
                      </a:r>
                      <a:endParaRPr lang="en-US" sz="2400" b="1" u="sng" dirty="0">
                        <a:solidFill>
                          <a:srgbClr val="0D2153"/>
                        </a:solidFill>
                      </a:endParaRPr>
                    </a:p>
                  </a:txBody>
                  <a:tcPr/>
                </a:tc>
                <a:tc>
                  <a:txBody>
                    <a:bodyPr/>
                    <a:lstStyle/>
                    <a:p>
                      <a:pPr algn="r"/>
                      <a:r>
                        <a:rPr lang="en-US" sz="2400" u="sng" dirty="0">
                          <a:solidFill>
                            <a:srgbClr val="0D2153"/>
                          </a:solidFill>
                        </a:rPr>
                        <a:t>Funds Raised</a:t>
                      </a:r>
                      <a:endParaRPr lang="en-US" sz="2400" b="1" u="sng" dirty="0">
                        <a:solidFill>
                          <a:srgbClr val="0D2153"/>
                        </a:solidFill>
                      </a:endParaRPr>
                    </a:p>
                  </a:txBody>
                  <a:tcPr/>
                </a:tc>
                <a:extLst>
                  <a:ext uri="{0D108BD9-81ED-4DB2-BD59-A6C34878D82A}">
                    <a16:rowId xmlns:a16="http://schemas.microsoft.com/office/drawing/2014/main" val="10000"/>
                  </a:ext>
                </a:extLst>
              </a:tr>
              <a:tr h="370840">
                <a:tc>
                  <a:txBody>
                    <a:bodyPr/>
                    <a:lstStyle/>
                    <a:p>
                      <a:r>
                        <a:rPr lang="en-US" sz="2400" dirty="0">
                          <a:solidFill>
                            <a:srgbClr val="0D2153"/>
                          </a:solidFill>
                        </a:rPr>
                        <a:t>2</a:t>
                      </a:r>
                      <a:r>
                        <a:rPr lang="en-US" sz="2400" baseline="30000" dirty="0">
                          <a:solidFill>
                            <a:srgbClr val="0D2153"/>
                          </a:solidFill>
                        </a:rPr>
                        <a:t>nd</a:t>
                      </a:r>
                      <a:r>
                        <a:rPr lang="en-US" sz="2400" dirty="0">
                          <a:solidFill>
                            <a:srgbClr val="0D2153"/>
                          </a:solidFill>
                        </a:rPr>
                        <a:t> Hand Uniform Shop</a:t>
                      </a:r>
                    </a:p>
                  </a:txBody>
                  <a:tcPr/>
                </a:tc>
                <a:tc>
                  <a:txBody>
                    <a:bodyPr/>
                    <a:lstStyle/>
                    <a:p>
                      <a:pPr algn="r"/>
                      <a:r>
                        <a:rPr lang="en-US" sz="2400" dirty="0">
                          <a:solidFill>
                            <a:srgbClr val="0D2153"/>
                          </a:solidFill>
                        </a:rPr>
                        <a:t>£694</a:t>
                      </a:r>
                    </a:p>
                  </a:txBody>
                  <a:tcPr/>
                </a:tc>
                <a:extLst>
                  <a:ext uri="{0D108BD9-81ED-4DB2-BD59-A6C34878D82A}">
                    <a16:rowId xmlns:a16="http://schemas.microsoft.com/office/drawing/2014/main" val="10001"/>
                  </a:ext>
                </a:extLst>
              </a:tr>
              <a:tr h="370840">
                <a:tc>
                  <a:txBody>
                    <a:bodyPr/>
                    <a:lstStyle/>
                    <a:p>
                      <a:r>
                        <a:rPr lang="en-US" sz="2400" dirty="0">
                          <a:solidFill>
                            <a:srgbClr val="0D2153"/>
                          </a:solidFill>
                        </a:rPr>
                        <a:t>Back to School BBQ</a:t>
                      </a:r>
                    </a:p>
                  </a:txBody>
                  <a:tcPr/>
                </a:tc>
                <a:tc>
                  <a:txBody>
                    <a:bodyPr/>
                    <a:lstStyle/>
                    <a:p>
                      <a:pPr algn="r"/>
                      <a:r>
                        <a:rPr lang="en-US" sz="2400" dirty="0">
                          <a:solidFill>
                            <a:srgbClr val="0D2153"/>
                          </a:solidFill>
                        </a:rPr>
                        <a:t>£2,653</a:t>
                      </a:r>
                    </a:p>
                  </a:txBody>
                  <a:tcPr/>
                </a:tc>
                <a:extLst>
                  <a:ext uri="{0D108BD9-81ED-4DB2-BD59-A6C34878D82A}">
                    <a16:rowId xmlns:a16="http://schemas.microsoft.com/office/drawing/2014/main" val="10002"/>
                  </a:ext>
                </a:extLst>
              </a:tr>
              <a:tr h="370840">
                <a:tc>
                  <a:txBody>
                    <a:bodyPr/>
                    <a:lstStyle/>
                    <a:p>
                      <a:r>
                        <a:rPr lang="en-US" sz="2400" dirty="0">
                          <a:solidFill>
                            <a:srgbClr val="0D2153"/>
                          </a:solidFill>
                        </a:rPr>
                        <a:t>Year 7&amp;8 Laser Tag</a:t>
                      </a:r>
                    </a:p>
                  </a:txBody>
                  <a:tcPr/>
                </a:tc>
                <a:tc>
                  <a:txBody>
                    <a:bodyPr/>
                    <a:lstStyle/>
                    <a:p>
                      <a:pPr algn="r"/>
                      <a:r>
                        <a:rPr lang="en-US" sz="2400" dirty="0">
                          <a:solidFill>
                            <a:srgbClr val="0D2153"/>
                          </a:solidFill>
                        </a:rPr>
                        <a:t>£1,158</a:t>
                      </a:r>
                    </a:p>
                  </a:txBody>
                  <a:tcPr/>
                </a:tc>
                <a:extLst>
                  <a:ext uri="{0D108BD9-81ED-4DB2-BD59-A6C34878D82A}">
                    <a16:rowId xmlns:a16="http://schemas.microsoft.com/office/drawing/2014/main" val="10003"/>
                  </a:ext>
                </a:extLst>
              </a:tr>
              <a:tr h="370840">
                <a:tc>
                  <a:txBody>
                    <a:bodyPr/>
                    <a:lstStyle/>
                    <a:p>
                      <a:r>
                        <a:rPr lang="en-US" sz="2400" dirty="0">
                          <a:solidFill>
                            <a:srgbClr val="0D2153"/>
                          </a:solidFill>
                        </a:rPr>
                        <a:t>Team Ealing Fields</a:t>
                      </a:r>
                    </a:p>
                  </a:txBody>
                  <a:tcPr/>
                </a:tc>
                <a:tc>
                  <a:txBody>
                    <a:bodyPr/>
                    <a:lstStyle/>
                    <a:p>
                      <a:pPr algn="r"/>
                      <a:r>
                        <a:rPr lang="en-US" sz="2400" dirty="0">
                          <a:solidFill>
                            <a:srgbClr val="0D2153"/>
                          </a:solidFill>
                        </a:rPr>
                        <a:t>£2,500</a:t>
                      </a:r>
                    </a:p>
                  </a:txBody>
                  <a:tcPr/>
                </a:tc>
                <a:extLst>
                  <a:ext uri="{0D108BD9-81ED-4DB2-BD59-A6C34878D82A}">
                    <a16:rowId xmlns:a16="http://schemas.microsoft.com/office/drawing/2014/main" val="10004"/>
                  </a:ext>
                </a:extLst>
              </a:tr>
              <a:tr h="370840">
                <a:tc>
                  <a:txBody>
                    <a:bodyPr/>
                    <a:lstStyle/>
                    <a:p>
                      <a:r>
                        <a:rPr lang="en-US" sz="2400" b="1" dirty="0">
                          <a:solidFill>
                            <a:srgbClr val="0D2153"/>
                          </a:solidFill>
                        </a:rPr>
                        <a:t>TOTAL</a:t>
                      </a:r>
                    </a:p>
                  </a:txBody>
                  <a:tcPr/>
                </a:tc>
                <a:tc>
                  <a:txBody>
                    <a:bodyPr/>
                    <a:lstStyle/>
                    <a:p>
                      <a:pPr algn="r"/>
                      <a:r>
                        <a:rPr lang="en-US" sz="2400" b="1" dirty="0">
                          <a:solidFill>
                            <a:srgbClr val="0D2153"/>
                          </a:solidFill>
                        </a:rPr>
                        <a:t>£7,005</a:t>
                      </a:r>
                    </a:p>
                  </a:txBody>
                  <a:tcPr/>
                </a:tc>
                <a:extLst>
                  <a:ext uri="{0D108BD9-81ED-4DB2-BD59-A6C34878D82A}">
                    <a16:rowId xmlns:a16="http://schemas.microsoft.com/office/drawing/2014/main" val="10005"/>
                  </a:ext>
                </a:extLst>
              </a:tr>
            </a:tbl>
          </a:graphicData>
        </a:graphic>
      </p:graphicFrame>
      <p:sp>
        <p:nvSpPr>
          <p:cNvPr id="5" name="Title 1">
            <a:extLst>
              <a:ext uri="{FF2B5EF4-FFF2-40B4-BE49-F238E27FC236}">
                <a16:creationId xmlns:a16="http://schemas.microsoft.com/office/drawing/2014/main" id="{FB5C6E13-A150-274D-A73C-4D4CBE25AA0A}"/>
              </a:ext>
            </a:extLst>
          </p:cNvPr>
          <p:cNvSpPr txBox="1">
            <a:spLocks/>
          </p:cNvSpPr>
          <p:nvPr/>
        </p:nvSpPr>
        <p:spPr>
          <a:xfrm>
            <a:off x="457200" y="652954"/>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600" b="1" u="sng" dirty="0">
                <a:solidFill>
                  <a:srgbClr val="0D2153"/>
                </a:solidFill>
              </a:rPr>
              <a:t>The Big Bounce Back!</a:t>
            </a:r>
          </a:p>
        </p:txBody>
      </p:sp>
    </p:spTree>
    <p:extLst>
      <p:ext uri="{BB962C8B-B14F-4D97-AF65-F5344CB8AC3E}">
        <p14:creationId xmlns:p14="http://schemas.microsoft.com/office/powerpoint/2010/main" val="287228649"/>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3908ED3-8130-44D2-945E-53FC20C730BF}"/>
              </a:ext>
            </a:extLst>
          </p:cNvPr>
          <p:cNvPicPr>
            <a:picLocks noGrp="1" noChangeAspect="1"/>
          </p:cNvPicPr>
          <p:nvPr>
            <p:ph idx="4294967295"/>
          </p:nvPr>
        </p:nvPicPr>
        <p:blipFill rotWithShape="1">
          <a:blip r:embed="rId2"/>
          <a:srcRect t="11798"/>
          <a:stretch/>
        </p:blipFill>
        <p:spPr>
          <a:xfrm>
            <a:off x="998346" y="1541721"/>
            <a:ext cx="1877926" cy="1228794"/>
          </a:xfrm>
          <a:prstGeom prst="rect">
            <a:avLst/>
          </a:prstGeom>
        </p:spPr>
      </p:pic>
      <p:sp>
        <p:nvSpPr>
          <p:cNvPr id="2" name="Title 1"/>
          <p:cNvSpPr>
            <a:spLocks noGrp="1"/>
          </p:cNvSpPr>
          <p:nvPr>
            <p:ph type="title" idx="4294967295"/>
          </p:nvPr>
        </p:nvSpPr>
        <p:spPr>
          <a:xfrm>
            <a:off x="0" y="590218"/>
            <a:ext cx="9144000" cy="1074738"/>
          </a:xfrm>
          <a:prstGeom prst="rect">
            <a:avLst/>
          </a:prstGeom>
        </p:spPr>
        <p:txBody>
          <a:bodyPr vert="horz" lIns="91440" tIns="45720" rIns="91440" bIns="45720" rtlCol="0" anchor="ctr">
            <a:normAutofit/>
          </a:bodyPr>
          <a:lstStyle/>
          <a:p>
            <a:pPr defTabSz="914400">
              <a:lnSpc>
                <a:spcPct val="90000"/>
              </a:lnSpc>
            </a:pPr>
            <a:r>
              <a:rPr lang="en-US" sz="4500" b="1" u="sng" kern="1200" dirty="0">
                <a:solidFill>
                  <a:srgbClr val="0D2153"/>
                </a:solidFill>
                <a:latin typeface="+mj-lt"/>
                <a:ea typeface="+mj-ea"/>
                <a:cs typeface="+mj-cs"/>
              </a:rPr>
              <a:t>Well Done </a:t>
            </a:r>
            <a:r>
              <a:rPr lang="en-US" sz="4500" b="1" i="1" u="sng" kern="1200" dirty="0">
                <a:solidFill>
                  <a:srgbClr val="0D2153"/>
                </a:solidFill>
                <a:latin typeface="+mj-lt"/>
                <a:ea typeface="+mj-ea"/>
                <a:cs typeface="+mj-cs"/>
              </a:rPr>
              <a:t>Team Ealing Fields</a:t>
            </a:r>
            <a:r>
              <a:rPr lang="en-US" sz="4500" b="1" u="sng" kern="1200" dirty="0">
                <a:solidFill>
                  <a:srgbClr val="0D2153"/>
                </a:solidFill>
                <a:latin typeface="+mj-lt"/>
                <a:ea typeface="+mj-ea"/>
                <a:cs typeface="+mj-cs"/>
              </a:rPr>
              <a:t>!</a:t>
            </a:r>
          </a:p>
        </p:txBody>
      </p:sp>
      <p:pic>
        <p:nvPicPr>
          <p:cNvPr id="12" name="Picture 11">
            <a:extLst>
              <a:ext uri="{FF2B5EF4-FFF2-40B4-BE49-F238E27FC236}">
                <a16:creationId xmlns:a16="http://schemas.microsoft.com/office/drawing/2014/main" id="{8DBC1D94-2A3F-4B5E-B8A7-3627FE8D4F7A}"/>
              </a:ext>
            </a:extLst>
          </p:cNvPr>
          <p:cNvPicPr>
            <a:picLocks noChangeAspect="1"/>
          </p:cNvPicPr>
          <p:nvPr/>
        </p:nvPicPr>
        <p:blipFill rotWithShape="1">
          <a:blip r:embed="rId3"/>
          <a:srcRect t="17282"/>
          <a:stretch/>
        </p:blipFill>
        <p:spPr>
          <a:xfrm>
            <a:off x="998346" y="2881423"/>
            <a:ext cx="1877926" cy="2089614"/>
          </a:xfrm>
          <a:prstGeom prst="rect">
            <a:avLst/>
          </a:prstGeom>
        </p:spPr>
      </p:pic>
      <p:pic>
        <p:nvPicPr>
          <p:cNvPr id="26" name="Picture 25">
            <a:extLst>
              <a:ext uri="{FF2B5EF4-FFF2-40B4-BE49-F238E27FC236}">
                <a16:creationId xmlns:a16="http://schemas.microsoft.com/office/drawing/2014/main" id="{0EE6DF3C-F881-4210-A5B8-1AE985B5276C}"/>
              </a:ext>
            </a:extLst>
          </p:cNvPr>
          <p:cNvPicPr>
            <a:picLocks noChangeAspect="1"/>
          </p:cNvPicPr>
          <p:nvPr/>
        </p:nvPicPr>
        <p:blipFill rotWithShape="1">
          <a:blip r:embed="rId4"/>
          <a:srcRect b="17819"/>
          <a:stretch/>
        </p:blipFill>
        <p:spPr>
          <a:xfrm>
            <a:off x="3008069" y="1541721"/>
            <a:ext cx="2082636" cy="2643834"/>
          </a:xfrm>
          <a:prstGeom prst="rect">
            <a:avLst/>
          </a:prstGeom>
        </p:spPr>
      </p:pic>
      <p:pic>
        <p:nvPicPr>
          <p:cNvPr id="20" name="Picture 19">
            <a:extLst>
              <a:ext uri="{FF2B5EF4-FFF2-40B4-BE49-F238E27FC236}">
                <a16:creationId xmlns:a16="http://schemas.microsoft.com/office/drawing/2014/main" id="{74D01D48-4727-44F6-811C-0B163D4C11EF}"/>
              </a:ext>
            </a:extLst>
          </p:cNvPr>
          <p:cNvPicPr>
            <a:picLocks noChangeAspect="1"/>
          </p:cNvPicPr>
          <p:nvPr/>
        </p:nvPicPr>
        <p:blipFill>
          <a:blip r:embed="rId5"/>
          <a:stretch>
            <a:fillRect/>
          </a:stretch>
        </p:blipFill>
        <p:spPr>
          <a:xfrm>
            <a:off x="3008069" y="4270191"/>
            <a:ext cx="489028" cy="700846"/>
          </a:xfrm>
          <a:prstGeom prst="rect">
            <a:avLst/>
          </a:prstGeom>
        </p:spPr>
      </p:pic>
      <p:pic>
        <p:nvPicPr>
          <p:cNvPr id="24" name="Picture 23">
            <a:extLst>
              <a:ext uri="{FF2B5EF4-FFF2-40B4-BE49-F238E27FC236}">
                <a16:creationId xmlns:a16="http://schemas.microsoft.com/office/drawing/2014/main" id="{96003098-5509-4C60-86A2-697DC8BA1DDE}"/>
              </a:ext>
            </a:extLst>
          </p:cNvPr>
          <p:cNvPicPr>
            <a:picLocks noChangeAspect="1"/>
          </p:cNvPicPr>
          <p:nvPr/>
        </p:nvPicPr>
        <p:blipFill>
          <a:blip r:embed="rId6"/>
          <a:stretch>
            <a:fillRect/>
          </a:stretch>
        </p:blipFill>
        <p:spPr>
          <a:xfrm>
            <a:off x="3624020" y="4270191"/>
            <a:ext cx="508930" cy="700846"/>
          </a:xfrm>
          <a:prstGeom prst="rect">
            <a:avLst/>
          </a:prstGeom>
        </p:spPr>
      </p:pic>
      <p:pic>
        <p:nvPicPr>
          <p:cNvPr id="10" name="Picture 9">
            <a:extLst>
              <a:ext uri="{FF2B5EF4-FFF2-40B4-BE49-F238E27FC236}">
                <a16:creationId xmlns:a16="http://schemas.microsoft.com/office/drawing/2014/main" id="{6AAF8537-A946-41D5-B041-E017E2E5B2B9}"/>
              </a:ext>
            </a:extLst>
          </p:cNvPr>
          <p:cNvPicPr>
            <a:picLocks noChangeAspect="1"/>
          </p:cNvPicPr>
          <p:nvPr/>
        </p:nvPicPr>
        <p:blipFill rotWithShape="1">
          <a:blip r:embed="rId7"/>
          <a:srcRect r="13734"/>
          <a:stretch/>
        </p:blipFill>
        <p:spPr>
          <a:xfrm>
            <a:off x="4265370" y="4270191"/>
            <a:ext cx="825336" cy="700846"/>
          </a:xfrm>
          <a:prstGeom prst="rect">
            <a:avLst/>
          </a:prstGeom>
        </p:spPr>
      </p:pic>
      <p:pic>
        <p:nvPicPr>
          <p:cNvPr id="22" name="Picture 21">
            <a:extLst>
              <a:ext uri="{FF2B5EF4-FFF2-40B4-BE49-F238E27FC236}">
                <a16:creationId xmlns:a16="http://schemas.microsoft.com/office/drawing/2014/main" id="{148B3386-6FDD-4C1B-ACEC-B0A0A3CB418B}"/>
              </a:ext>
            </a:extLst>
          </p:cNvPr>
          <p:cNvPicPr>
            <a:picLocks noChangeAspect="1"/>
          </p:cNvPicPr>
          <p:nvPr/>
        </p:nvPicPr>
        <p:blipFill rotWithShape="1">
          <a:blip r:embed="rId8"/>
          <a:srcRect t="8258" b="6141"/>
          <a:stretch/>
        </p:blipFill>
        <p:spPr>
          <a:xfrm>
            <a:off x="5217628" y="1541721"/>
            <a:ext cx="2971132" cy="3408540"/>
          </a:xfrm>
          <a:prstGeom prst="rect">
            <a:avLst/>
          </a:prstGeom>
        </p:spPr>
      </p:pic>
      <p:sp>
        <p:nvSpPr>
          <p:cNvPr id="13" name="Title 1">
            <a:extLst>
              <a:ext uri="{FF2B5EF4-FFF2-40B4-BE49-F238E27FC236}">
                <a16:creationId xmlns:a16="http://schemas.microsoft.com/office/drawing/2014/main" id="{CD8BF886-5474-654B-9897-68828785A5D9}"/>
              </a:ext>
            </a:extLst>
          </p:cNvPr>
          <p:cNvSpPr txBox="1">
            <a:spLocks/>
          </p:cNvSpPr>
          <p:nvPr/>
        </p:nvSpPr>
        <p:spPr>
          <a:xfrm>
            <a:off x="0" y="5003918"/>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0D2153"/>
                </a:solidFill>
              </a:rPr>
              <a:t>But we’re not done yet! There is one more </a:t>
            </a:r>
            <a:br>
              <a:rPr lang="en-US" sz="3200" b="1" dirty="0">
                <a:solidFill>
                  <a:srgbClr val="0D2153"/>
                </a:solidFill>
              </a:rPr>
            </a:br>
            <a:r>
              <a:rPr lang="en-US" sz="3200" b="1" dirty="0">
                <a:solidFill>
                  <a:srgbClr val="0D2153"/>
                </a:solidFill>
              </a:rPr>
              <a:t>event to come before the 7 weeks are up…</a:t>
            </a:r>
          </a:p>
        </p:txBody>
      </p:sp>
    </p:spTree>
    <p:extLst>
      <p:ext uri="{BB962C8B-B14F-4D97-AF65-F5344CB8AC3E}">
        <p14:creationId xmlns:p14="http://schemas.microsoft.com/office/powerpoint/2010/main" val="217532761"/>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26487"/>
            <a:ext cx="9144000" cy="1143000"/>
          </a:xfrm>
          <a:prstGeom prst="rect">
            <a:avLst/>
          </a:prstGeom>
        </p:spPr>
        <p:txBody>
          <a:bodyPr>
            <a:noAutofit/>
          </a:bodyPr>
          <a:lstStyle/>
          <a:p>
            <a:r>
              <a:rPr lang="en-US" sz="4800" b="1" u="sng" dirty="0">
                <a:solidFill>
                  <a:srgbClr val="0D2153"/>
                </a:solidFill>
              </a:rPr>
              <a:t>PTSA Events Schedule 2021/22</a:t>
            </a:r>
          </a:p>
        </p:txBody>
      </p:sp>
      <p:sp>
        <p:nvSpPr>
          <p:cNvPr id="7" name="Content Placeholder 6"/>
          <p:cNvSpPr>
            <a:spLocks noGrp="1"/>
          </p:cNvSpPr>
          <p:nvPr>
            <p:ph idx="4294967295"/>
          </p:nvPr>
        </p:nvSpPr>
        <p:spPr>
          <a:xfrm>
            <a:off x="287338" y="1600200"/>
            <a:ext cx="8856662" cy="4525963"/>
          </a:xfrm>
          <a:prstGeom prst="rect">
            <a:avLst/>
          </a:prstGeom>
        </p:spPr>
        <p:txBody>
          <a:bodyPr>
            <a:noAutofit/>
          </a:bodyPr>
          <a:lstStyle/>
          <a:p>
            <a:pPr lvl="0"/>
            <a:endParaRPr lang="en-GB" sz="2400" dirty="0">
              <a:solidFill>
                <a:srgbClr val="0D2153"/>
              </a:solidFill>
            </a:endParaRPr>
          </a:p>
          <a:p>
            <a:pPr marL="0" lvl="0" indent="0">
              <a:buNone/>
            </a:pPr>
            <a:endParaRPr lang="en-GB" sz="2400" dirty="0"/>
          </a:p>
          <a:p>
            <a:endParaRPr lang="en-US" sz="3600" u="sng" dirty="0">
              <a:solidFill>
                <a:srgbClr val="0D2153"/>
              </a:solidFill>
            </a:endParaRPr>
          </a:p>
        </p:txBody>
      </p:sp>
      <p:sp>
        <p:nvSpPr>
          <p:cNvPr id="4" name="Rectangle 3"/>
          <p:cNvSpPr/>
          <p:nvPr/>
        </p:nvSpPr>
        <p:spPr>
          <a:xfrm>
            <a:off x="2813058" y="1600200"/>
            <a:ext cx="3517884" cy="4315024"/>
          </a:xfrm>
          <a:prstGeom prst="rect">
            <a:avLst/>
          </a:prstGeom>
        </p:spPr>
        <p:txBody>
          <a:bodyPr wrap="square">
            <a:normAutofit fontScale="92500" lnSpcReduction="10000"/>
          </a:bodyPr>
          <a:lstStyle/>
          <a:p>
            <a:pPr lvl="0"/>
            <a:r>
              <a:rPr lang="en-GB" sz="1600" b="1" dirty="0">
                <a:solidFill>
                  <a:srgbClr val="0D2153"/>
                </a:solidFill>
              </a:rPr>
              <a:t>Year 7 Movie Night</a:t>
            </a:r>
            <a:endParaRPr lang="en-GB" sz="1600" dirty="0">
              <a:solidFill>
                <a:srgbClr val="0D2153"/>
              </a:solidFill>
            </a:endParaRPr>
          </a:p>
          <a:p>
            <a:r>
              <a:rPr lang="en-GB" sz="1600" dirty="0">
                <a:solidFill>
                  <a:srgbClr val="0D2153"/>
                </a:solidFill>
              </a:rPr>
              <a:t>Friday 15</a:t>
            </a:r>
            <a:r>
              <a:rPr lang="en-GB" sz="1600" baseline="30000" dirty="0">
                <a:solidFill>
                  <a:srgbClr val="0D2153"/>
                </a:solidFill>
              </a:rPr>
              <a:t>th</a:t>
            </a:r>
            <a:r>
              <a:rPr lang="en-GB" sz="1600" dirty="0">
                <a:solidFill>
                  <a:srgbClr val="0D2153"/>
                </a:solidFill>
              </a:rPr>
              <a:t> October, 5.00 – 8.00 pm</a:t>
            </a:r>
          </a:p>
          <a:p>
            <a:r>
              <a:rPr lang="en-GB" sz="1600" dirty="0">
                <a:solidFill>
                  <a:srgbClr val="0D2153"/>
                </a:solidFill>
              </a:rPr>
              <a:t> </a:t>
            </a:r>
          </a:p>
          <a:p>
            <a:pPr lvl="0"/>
            <a:r>
              <a:rPr lang="en-GB" sz="1600" b="1" dirty="0">
                <a:solidFill>
                  <a:srgbClr val="0D2153"/>
                </a:solidFill>
              </a:rPr>
              <a:t>Year 8 Movie Night</a:t>
            </a:r>
            <a:endParaRPr lang="en-GB" sz="1600" dirty="0">
              <a:solidFill>
                <a:srgbClr val="0D2153"/>
              </a:solidFill>
            </a:endParaRPr>
          </a:p>
          <a:p>
            <a:r>
              <a:rPr lang="en-GB" sz="1600" dirty="0">
                <a:solidFill>
                  <a:srgbClr val="0D2153"/>
                </a:solidFill>
              </a:rPr>
              <a:t>Friday 5</a:t>
            </a:r>
            <a:r>
              <a:rPr lang="en-GB" sz="1600" baseline="30000" dirty="0">
                <a:solidFill>
                  <a:srgbClr val="0D2153"/>
                </a:solidFill>
              </a:rPr>
              <a:t>th</a:t>
            </a:r>
            <a:r>
              <a:rPr lang="en-GB" sz="1600" dirty="0">
                <a:solidFill>
                  <a:srgbClr val="0D2153"/>
                </a:solidFill>
              </a:rPr>
              <a:t> November, 5.00 – 8.00 pm</a:t>
            </a:r>
          </a:p>
          <a:p>
            <a:r>
              <a:rPr lang="en-GB" sz="1600" dirty="0">
                <a:solidFill>
                  <a:srgbClr val="0D2153"/>
                </a:solidFill>
              </a:rPr>
              <a:t> </a:t>
            </a:r>
          </a:p>
          <a:p>
            <a:pPr lvl="0"/>
            <a:r>
              <a:rPr lang="en-GB" sz="1600" b="1" dirty="0">
                <a:solidFill>
                  <a:srgbClr val="0D2153"/>
                </a:solidFill>
              </a:rPr>
              <a:t>Stand Up Comedy Night (Adults only)</a:t>
            </a:r>
            <a:endParaRPr lang="en-GB" sz="1600" dirty="0">
              <a:solidFill>
                <a:srgbClr val="0D2153"/>
              </a:solidFill>
            </a:endParaRPr>
          </a:p>
          <a:p>
            <a:r>
              <a:rPr lang="en-GB" sz="1600" dirty="0">
                <a:solidFill>
                  <a:srgbClr val="0D2153"/>
                </a:solidFill>
              </a:rPr>
              <a:t>Friday 12</a:t>
            </a:r>
            <a:r>
              <a:rPr lang="en-GB" sz="1600" baseline="30000" dirty="0">
                <a:solidFill>
                  <a:srgbClr val="0D2153"/>
                </a:solidFill>
              </a:rPr>
              <a:t>th</a:t>
            </a:r>
            <a:r>
              <a:rPr lang="en-GB" sz="1600" dirty="0">
                <a:solidFill>
                  <a:srgbClr val="0D2153"/>
                </a:solidFill>
              </a:rPr>
              <a:t> November, 6.00 – 9.45 pm</a:t>
            </a:r>
          </a:p>
          <a:p>
            <a:r>
              <a:rPr lang="en-GB" sz="1600" dirty="0">
                <a:solidFill>
                  <a:srgbClr val="0D2153"/>
                </a:solidFill>
              </a:rPr>
              <a:t> </a:t>
            </a:r>
          </a:p>
          <a:p>
            <a:pPr lvl="0"/>
            <a:r>
              <a:rPr lang="en-GB" sz="1600" b="1" dirty="0">
                <a:solidFill>
                  <a:srgbClr val="0D2153"/>
                </a:solidFill>
              </a:rPr>
              <a:t>Quiz &amp; Curry Night (Students v Adults)</a:t>
            </a:r>
            <a:endParaRPr lang="en-GB" sz="1600" dirty="0">
              <a:solidFill>
                <a:srgbClr val="0D2153"/>
              </a:solidFill>
            </a:endParaRPr>
          </a:p>
          <a:p>
            <a:r>
              <a:rPr lang="en-GB" sz="1600" dirty="0">
                <a:solidFill>
                  <a:srgbClr val="0D2153"/>
                </a:solidFill>
              </a:rPr>
              <a:t>Friday 4</a:t>
            </a:r>
            <a:r>
              <a:rPr lang="en-GB" sz="1600" baseline="30000" dirty="0">
                <a:solidFill>
                  <a:srgbClr val="0D2153"/>
                </a:solidFill>
              </a:rPr>
              <a:t>th</a:t>
            </a:r>
            <a:r>
              <a:rPr lang="en-GB" sz="1600" dirty="0">
                <a:solidFill>
                  <a:srgbClr val="0D2153"/>
                </a:solidFill>
              </a:rPr>
              <a:t> February, 6.00 – 9.45 pm</a:t>
            </a:r>
          </a:p>
          <a:p>
            <a:r>
              <a:rPr lang="en-GB" sz="1600" dirty="0">
                <a:solidFill>
                  <a:srgbClr val="0D2153"/>
                </a:solidFill>
              </a:rPr>
              <a:t> </a:t>
            </a:r>
          </a:p>
          <a:p>
            <a:pPr lvl="0"/>
            <a:r>
              <a:rPr lang="en-GB" sz="1600" b="1" dirty="0">
                <a:solidFill>
                  <a:srgbClr val="0D2153"/>
                </a:solidFill>
              </a:rPr>
              <a:t>Rugby Day</a:t>
            </a:r>
            <a:endParaRPr lang="en-GB" sz="1600" dirty="0">
              <a:solidFill>
                <a:srgbClr val="0D2153"/>
              </a:solidFill>
            </a:endParaRPr>
          </a:p>
          <a:p>
            <a:r>
              <a:rPr lang="en-GB" sz="1600" dirty="0">
                <a:solidFill>
                  <a:srgbClr val="0D2153"/>
                </a:solidFill>
              </a:rPr>
              <a:t>Saturday 12</a:t>
            </a:r>
            <a:r>
              <a:rPr lang="en-GB" sz="1600" baseline="30000" dirty="0">
                <a:solidFill>
                  <a:srgbClr val="0D2153"/>
                </a:solidFill>
              </a:rPr>
              <a:t>th </a:t>
            </a:r>
            <a:r>
              <a:rPr lang="en-GB" sz="1600" dirty="0">
                <a:solidFill>
                  <a:srgbClr val="0D2153"/>
                </a:solidFill>
              </a:rPr>
              <a:t>March, 2.00 – 7.00 pm</a:t>
            </a:r>
          </a:p>
          <a:p>
            <a:r>
              <a:rPr lang="en-GB" sz="1600" dirty="0">
                <a:solidFill>
                  <a:srgbClr val="0D2153"/>
                </a:solidFill>
              </a:rPr>
              <a:t> </a:t>
            </a:r>
          </a:p>
          <a:p>
            <a:pPr lvl="0"/>
            <a:r>
              <a:rPr lang="en-GB" sz="1600" b="1" dirty="0">
                <a:solidFill>
                  <a:srgbClr val="0D2153"/>
                </a:solidFill>
              </a:rPr>
              <a:t>Years 9&amp;10 Laser Tag</a:t>
            </a:r>
            <a:endParaRPr lang="en-GB" sz="1600" dirty="0">
              <a:solidFill>
                <a:srgbClr val="0D2153"/>
              </a:solidFill>
            </a:endParaRPr>
          </a:p>
          <a:p>
            <a:r>
              <a:rPr lang="en-GB" sz="1600" dirty="0">
                <a:solidFill>
                  <a:srgbClr val="0D2153"/>
                </a:solidFill>
              </a:rPr>
              <a:t>Friday 6</a:t>
            </a:r>
            <a:r>
              <a:rPr lang="en-GB" sz="1600" baseline="30000" dirty="0">
                <a:solidFill>
                  <a:srgbClr val="0D2153"/>
                </a:solidFill>
              </a:rPr>
              <a:t>th</a:t>
            </a:r>
            <a:r>
              <a:rPr lang="en-GB" sz="1600" dirty="0">
                <a:solidFill>
                  <a:srgbClr val="0D2153"/>
                </a:solidFill>
              </a:rPr>
              <a:t> May, 6.00 – 9.00 pm</a:t>
            </a:r>
          </a:p>
          <a:p>
            <a:r>
              <a:rPr lang="en-GB" sz="1600" dirty="0">
                <a:solidFill>
                  <a:srgbClr val="0D2153"/>
                </a:solidFill>
              </a:rPr>
              <a:t> </a:t>
            </a:r>
          </a:p>
          <a:p>
            <a:pPr lvl="0"/>
            <a:r>
              <a:rPr lang="en-GB" sz="1600" b="1" dirty="0">
                <a:solidFill>
                  <a:srgbClr val="0D2153"/>
                </a:solidFill>
              </a:rPr>
              <a:t>Ealing Fields Festival</a:t>
            </a:r>
            <a:endParaRPr lang="en-GB" sz="1600" dirty="0">
              <a:solidFill>
                <a:srgbClr val="0D2153"/>
              </a:solidFill>
            </a:endParaRPr>
          </a:p>
          <a:p>
            <a:r>
              <a:rPr lang="en-GB" sz="1600" dirty="0">
                <a:solidFill>
                  <a:srgbClr val="0D2153"/>
                </a:solidFill>
              </a:rPr>
              <a:t>Friday 8</a:t>
            </a:r>
            <a:r>
              <a:rPr lang="en-GB" sz="1600" baseline="30000" dirty="0">
                <a:solidFill>
                  <a:srgbClr val="0D2153"/>
                </a:solidFill>
              </a:rPr>
              <a:t>th</a:t>
            </a:r>
            <a:r>
              <a:rPr lang="en-GB" sz="1600" dirty="0">
                <a:solidFill>
                  <a:srgbClr val="0D2153"/>
                </a:solidFill>
              </a:rPr>
              <a:t> or Saturday 9</a:t>
            </a:r>
            <a:r>
              <a:rPr lang="en-GB" sz="1600" baseline="30000" dirty="0">
                <a:solidFill>
                  <a:srgbClr val="0D2153"/>
                </a:solidFill>
              </a:rPr>
              <a:t>th</a:t>
            </a:r>
            <a:r>
              <a:rPr lang="en-GB" sz="1600" dirty="0">
                <a:solidFill>
                  <a:srgbClr val="0D2153"/>
                </a:solidFill>
              </a:rPr>
              <a:t> July – T.B.C.</a:t>
            </a:r>
          </a:p>
        </p:txBody>
      </p:sp>
    </p:spTree>
    <p:extLst>
      <p:ext uri="{BB962C8B-B14F-4D97-AF65-F5344CB8AC3E}">
        <p14:creationId xmlns:p14="http://schemas.microsoft.com/office/powerpoint/2010/main" val="3014833604"/>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859429"/>
            <a:ext cx="9144000" cy="1143000"/>
          </a:xfrm>
          <a:prstGeom prst="rect">
            <a:avLst/>
          </a:prstGeom>
        </p:spPr>
        <p:txBody>
          <a:bodyPr>
            <a:noAutofit/>
          </a:bodyPr>
          <a:lstStyle/>
          <a:p>
            <a:r>
              <a:rPr lang="en-US" sz="4800" b="1" u="sng" dirty="0">
                <a:solidFill>
                  <a:srgbClr val="0D2153"/>
                </a:solidFill>
              </a:rPr>
              <a:t>Fundraising Projects 2021/22</a:t>
            </a:r>
          </a:p>
        </p:txBody>
      </p:sp>
      <p:sp>
        <p:nvSpPr>
          <p:cNvPr id="7" name="Content Placeholder 6"/>
          <p:cNvSpPr>
            <a:spLocks noGrp="1"/>
          </p:cNvSpPr>
          <p:nvPr>
            <p:ph idx="4294967295"/>
          </p:nvPr>
        </p:nvSpPr>
        <p:spPr>
          <a:xfrm>
            <a:off x="2154792" y="1600200"/>
            <a:ext cx="6085442" cy="4398371"/>
          </a:xfrm>
          <a:prstGeom prst="rect">
            <a:avLst/>
          </a:prstGeom>
        </p:spPr>
        <p:txBody>
          <a:bodyPr>
            <a:normAutofit lnSpcReduction="10000"/>
          </a:bodyPr>
          <a:lstStyle/>
          <a:p>
            <a:pPr lvl="0">
              <a:lnSpc>
                <a:spcPct val="150000"/>
              </a:lnSpc>
            </a:pPr>
            <a:r>
              <a:rPr lang="en-GB" sz="3600" dirty="0">
                <a:solidFill>
                  <a:srgbClr val="0D2153"/>
                </a:solidFill>
              </a:rPr>
              <a:t>School Library</a:t>
            </a:r>
          </a:p>
          <a:p>
            <a:pPr lvl="0">
              <a:lnSpc>
                <a:spcPct val="150000"/>
              </a:lnSpc>
            </a:pPr>
            <a:r>
              <a:rPr lang="en-GB" sz="3600" dirty="0">
                <a:solidFill>
                  <a:srgbClr val="0D2153"/>
                </a:solidFill>
              </a:rPr>
              <a:t>Wellness Centre</a:t>
            </a:r>
          </a:p>
          <a:p>
            <a:pPr lvl="0">
              <a:lnSpc>
                <a:spcPct val="150000"/>
              </a:lnSpc>
            </a:pPr>
            <a:r>
              <a:rPr lang="en-GB" sz="3600" dirty="0">
                <a:solidFill>
                  <a:srgbClr val="0D2153"/>
                </a:solidFill>
              </a:rPr>
              <a:t>Debating Chamber</a:t>
            </a:r>
          </a:p>
          <a:p>
            <a:pPr lvl="0">
              <a:lnSpc>
                <a:spcPct val="150000"/>
              </a:lnSpc>
            </a:pPr>
            <a:r>
              <a:rPr lang="en-GB" sz="3600" dirty="0">
                <a:solidFill>
                  <a:srgbClr val="0D2153"/>
                </a:solidFill>
              </a:rPr>
              <a:t>Outdoor Activities Equipment</a:t>
            </a:r>
          </a:p>
          <a:p>
            <a:pPr lvl="0">
              <a:lnSpc>
                <a:spcPct val="150000"/>
              </a:lnSpc>
            </a:pPr>
            <a:r>
              <a:rPr lang="en-GB" sz="3600" dirty="0">
                <a:solidFill>
                  <a:srgbClr val="0D2153"/>
                </a:solidFill>
              </a:rPr>
              <a:t>Department Grants</a:t>
            </a:r>
          </a:p>
          <a:p>
            <a:pPr marL="0" lvl="0" indent="0">
              <a:buNone/>
            </a:pPr>
            <a:endParaRPr lang="en-GB" sz="2400" dirty="0"/>
          </a:p>
          <a:p>
            <a:endParaRPr lang="en-US" sz="3600" u="sng" dirty="0">
              <a:solidFill>
                <a:srgbClr val="0D2153"/>
              </a:solidFill>
            </a:endParaRPr>
          </a:p>
        </p:txBody>
      </p:sp>
    </p:spTree>
    <p:extLst>
      <p:ext uri="{BB962C8B-B14F-4D97-AF65-F5344CB8AC3E}">
        <p14:creationId xmlns:p14="http://schemas.microsoft.com/office/powerpoint/2010/main" val="1080973577"/>
      </p:ext>
    </p:extLst>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F Template.pptx" id="{ABE6FCDF-A8F3-4407-8CD7-66CF2BE5B8AF}" vid="{7785EC12-99D0-460C-8D16-3368221A58A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188</TotalTime>
  <Words>869</Words>
  <Application>Microsoft Office PowerPoint</Application>
  <PresentationFormat>On-screen Show (4:3)</PresentationFormat>
  <Paragraphs>135</Paragraphs>
  <Slides>16</Slides>
  <Notes>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Arial</vt:lpstr>
      <vt:lpstr>Calibri</vt:lpstr>
      <vt:lpstr>Mangal</vt:lpstr>
      <vt:lpstr>Times New Roman</vt:lpstr>
      <vt:lpstr>Office Theme</vt:lpstr>
      <vt:lpstr>1_Custom Design</vt:lpstr>
      <vt:lpstr>PowerPoint Presentation</vt:lpstr>
      <vt:lpstr>Objective</vt:lpstr>
      <vt:lpstr>P.T.S.A</vt:lpstr>
      <vt:lpstr>Projects Funded</vt:lpstr>
      <vt:lpstr>Fundraising</vt:lpstr>
      <vt:lpstr>PowerPoint Presentation</vt:lpstr>
      <vt:lpstr>Well Done Team Ealing Fields!</vt:lpstr>
      <vt:lpstr>PTSA Events Schedule 2021/22</vt:lpstr>
      <vt:lpstr>Fundraising Projects 2021/22</vt:lpstr>
      <vt:lpstr>School Library</vt:lpstr>
      <vt:lpstr>Wellness Centre</vt:lpstr>
      <vt:lpstr>PowerPoint Presentation</vt:lpstr>
      <vt:lpstr>PowerPoint Presentation</vt:lpstr>
      <vt:lpstr>PowerPoint Presentation</vt:lpstr>
      <vt:lpstr>Communications &amp; Notifications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Simpson</dc:creator>
  <cp:lastModifiedBy>Kate Rambridge</cp:lastModifiedBy>
  <cp:revision>35</cp:revision>
  <dcterms:created xsi:type="dcterms:W3CDTF">2021-10-04T12:36:54Z</dcterms:created>
  <dcterms:modified xsi:type="dcterms:W3CDTF">2021-11-17T13:50:52Z</dcterms:modified>
</cp:coreProperties>
</file>